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13" r:id="rId2"/>
    <p:sldId id="477" r:id="rId3"/>
    <p:sldId id="453" r:id="rId4"/>
    <p:sldId id="455" r:id="rId5"/>
    <p:sldId id="478" r:id="rId6"/>
    <p:sldId id="457" r:id="rId7"/>
    <p:sldId id="458" r:id="rId8"/>
    <p:sldId id="479" r:id="rId9"/>
    <p:sldId id="461" r:id="rId10"/>
    <p:sldId id="459" r:id="rId11"/>
    <p:sldId id="460" r:id="rId12"/>
    <p:sldId id="462" r:id="rId13"/>
    <p:sldId id="480" r:id="rId14"/>
    <p:sldId id="466" r:id="rId15"/>
    <p:sldId id="468" r:id="rId16"/>
    <p:sldId id="470" r:id="rId17"/>
    <p:sldId id="467" r:id="rId18"/>
    <p:sldId id="469" r:id="rId19"/>
    <p:sldId id="471" r:id="rId20"/>
    <p:sldId id="472" r:id="rId21"/>
    <p:sldId id="473" r:id="rId22"/>
    <p:sldId id="474" r:id="rId23"/>
    <p:sldId id="475" r:id="rId24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710"/>
    <a:srgbClr val="F79646"/>
    <a:srgbClr val="A08520"/>
    <a:srgbClr val="D9D165"/>
    <a:srgbClr val="89721F"/>
    <a:srgbClr val="EBF1DE"/>
    <a:srgbClr val="D99694"/>
    <a:srgbClr val="4F81BD"/>
    <a:srgbClr val="E46C0A"/>
    <a:srgbClr val="95B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17" d="100"/>
          <a:sy n="117" d="100"/>
        </p:scale>
        <p:origin x="-326" y="-8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2806EB-593F-4854-8E5A-5F4E08775523}" type="datetime1">
              <a: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2/26/2019</a:t>
            </a:fld>
            <a:endParaRPr lang="en-US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791A0B-5002-43A3-842B-920FE5E45038}" type="slidenum">
              <a:t>‹N°›</a:t>
            </a:fld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91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9EC5B78D-0929-450C-8011-B62EC71E72C8}" type="datetime1">
              <a:rPr lang="en-US"/>
              <a:pPr lvl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4" y="685800"/>
            <a:ext cx="609282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D790044F-8100-4A01-991B-DE1F114371B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62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onvaessayer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91" descr="C:\Users\Tom\AppData\Local\Microsoft\Windows\Temporary Internet Files\Content.IE5\CVCJG8ZL\MPj0439393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4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17615" y="1828800"/>
            <a:ext cx="9753603" cy="30479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17615" y="5029200"/>
            <a:ext cx="7848596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6519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2/26/2019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70852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865811" y="685800"/>
            <a:ext cx="5638803" cy="5486400"/>
          </a:xfrm>
          <a:solidFill>
            <a:srgbClr val="F2F2F2"/>
          </a:solidFill>
          <a:ln w="3172">
            <a:solidFill>
              <a:srgbClr val="BFBFBF"/>
            </a:solidFill>
            <a:prstDash val="solid"/>
            <a:miter/>
          </a:ln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7787B8-71CC-4BCC-85F0-EB74E192A06C}" type="datetime1">
              <a:rPr lang="en-US"/>
              <a:pPr lvl="0"/>
              <a:t>2/26/2019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7BAC0-ED97-430C-8234-01E446B47BBA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4846"/>
      </p:ext>
    </p:extLst>
  </p:cSld>
  <p:clrMapOvr>
    <a:masterClrMapping/>
  </p:clrMapOvr>
  <p:transition spd="med"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2/26/2019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" y="6233772"/>
            <a:ext cx="576064" cy="5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55786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2/26/2019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405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17615" y="3429000"/>
            <a:ext cx="9753603" cy="23621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3152" y="685800"/>
            <a:ext cx="7853059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48BBEC-C977-4C97-94CA-8FF4A3B701F2}" type="datetime1">
              <a:rPr lang="en-US"/>
              <a:pPr lvl="0"/>
              <a:t>2/26/2019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3D622-DB6C-4881-B6B7-A0C7FBEC9384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7282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332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624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9756C-4774-46FD-B292-E37BD3FFE417}" type="datetime1">
              <a:rPr lang="en-US"/>
              <a:pPr lvl="0"/>
              <a:t>2/26/2019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9ECE5C-10BE-4DE4-A694-9CA01AD5F812}" type="slidenum">
              <a:t>‹N°›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4453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17615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62058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62058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F50DE-11C8-4E74-A7B8-53E090ACD22F}" type="datetime1">
              <a:rPr lang="en-US"/>
              <a:pPr lvl="0"/>
              <a:t>2/26/2019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BFCCE-A0C9-4A29-B8B7-134BF85AB2CF}" type="slidenum"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89349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1D96C-945A-4E57-AB57-E319F6846580}" type="datetime1">
              <a:rPr lang="en-US"/>
              <a:pPr lvl="0"/>
              <a:t>2/26/2019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755C5D-C378-4096-8E88-3A79733E0A35}" type="slidenum">
              <a:t>‹N°›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82954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A32104-8EBF-480A-AAF3-D792BD7662F0}" type="datetime1">
              <a:rPr lang="en-US"/>
              <a:pPr lvl="0"/>
              <a:t>2/26/2019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CF53E-06CF-4510-B30E-59F31ACAB91C}" type="slidenum">
              <a:t>‹N°›</a:t>
            </a:fld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16859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548680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2/26/2019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693738" y="2060848"/>
            <a:ext cx="3887787" cy="410445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084128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FFFF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217615" y="274640"/>
            <a:ext cx="9753603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9753603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151811" y="6448431"/>
            <a:ext cx="1396261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E37147E8-3486-44B6-BE07-431DBEA0EB0B}" type="datetime1">
              <a:rPr lang="en-US"/>
              <a:pPr lvl="0"/>
              <a:t>2/26/2019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08836" y="6448431"/>
            <a:ext cx="6638178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all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828208" y="6448431"/>
            <a:ext cx="1143000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818B72B4-0E5A-4192-AE6F-03110E0C829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7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all" spc="0" baseline="0">
          <a:solidFill>
            <a:srgbClr val="2A2A2A"/>
          </a:solidFill>
          <a:uFillTx/>
          <a:latin typeface="Comic Sans MS" panose="030F0702030302020204" pitchFamily="66" charset="0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1pPr>
      <a:lvl2pPr marL="50292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2pPr>
      <a:lvl3pPr marL="73152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3pPr>
      <a:lvl4pPr marL="96012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4pPr>
      <a:lvl5pPr marL="118872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labnol.org/internet/direct-links-for-google-drive/28356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ai2.appinventor.mit.edu/?galleryId=546180229195366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s://cdn.pixabay.com/photo/2013/07/13/13/41/dice-161377_960_720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Kc55YphPVRkqhM4CUsEwVlpuBqeN_G0Q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" y="3933056"/>
            <a:ext cx="3314397" cy="2736304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-98276" y="404664"/>
            <a:ext cx="8568952" cy="6120680"/>
          </a:xfrm>
        </p:spPr>
        <p:txBody>
          <a:bodyPr/>
          <a:lstStyle/>
          <a:p>
            <a:r>
              <a:rPr lang="fr-FR" sz="6600" dirty="0" smtClean="0"/>
              <a:t>   App Inventor</a:t>
            </a:r>
            <a:br>
              <a:rPr lang="fr-FR" sz="6600" dirty="0" smtClean="0"/>
            </a:br>
            <a:endParaRPr lang="fr-FR" sz="2800" dirty="0"/>
          </a:p>
          <a:p>
            <a:r>
              <a:rPr lang="fr-FR" sz="3600" dirty="0" smtClean="0"/>
              <a:t>                    </a:t>
            </a:r>
            <a:r>
              <a:rPr lang="fr-FR" sz="5400" dirty="0" smtClean="0">
                <a:solidFill>
                  <a:schemeClr val="accent1"/>
                </a:solidFill>
              </a:rPr>
              <a:t>trucs</a:t>
            </a:r>
            <a:endParaRPr lang="fr-FR" sz="5400" dirty="0" smtClean="0">
              <a:solidFill>
                <a:schemeClr val="accent1"/>
              </a:solidFill>
            </a:endParaRPr>
          </a:p>
          <a:p>
            <a:r>
              <a:rPr lang="fr-FR" dirty="0" smtClean="0"/>
              <a:t> </a:t>
            </a: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6000" dirty="0" smtClean="0"/>
              <a:t> </a:t>
            </a:r>
            <a:r>
              <a:rPr lang="fr-FR" sz="6000" dirty="0" smtClean="0"/>
              <a:t>   Afficher une image</a:t>
            </a:r>
            <a:br>
              <a:rPr lang="fr-FR" sz="6000" dirty="0" smtClean="0"/>
            </a:br>
            <a:r>
              <a:rPr lang="fr-FR" sz="6000" dirty="0" smtClean="0"/>
              <a:t>        depuis le Web ou</a:t>
            </a:r>
            <a:br>
              <a:rPr lang="fr-FR" sz="6000" dirty="0" smtClean="0"/>
            </a:br>
            <a:r>
              <a:rPr lang="fr-FR" sz="6000" dirty="0" smtClean="0"/>
              <a:t>			   Google Drive</a:t>
            </a:r>
            <a:endParaRPr lang="fr-FR" sz="8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692696"/>
            <a:ext cx="309505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006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7615" y="274640"/>
            <a:ext cx="10349405" cy="1325559"/>
          </a:xfrm>
        </p:spPr>
        <p:txBody>
          <a:bodyPr/>
          <a:lstStyle/>
          <a:p>
            <a:r>
              <a:rPr lang="fr-FR" sz="3600" dirty="0" smtClean="0"/>
              <a:t>Télécharger</a:t>
            </a:r>
            <a:r>
              <a:rPr lang="fr-FR" sz="3600" dirty="0" smtClean="0"/>
              <a:t> une liste d’images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9836" y="1828800"/>
            <a:ext cx="4392488" cy="4343400"/>
          </a:xfrm>
        </p:spPr>
        <p:txBody>
          <a:bodyPr/>
          <a:lstStyle/>
          <a:p>
            <a:r>
              <a:rPr lang="fr-FR" dirty="0" smtClean="0"/>
              <a:t>On définit</a:t>
            </a:r>
          </a:p>
          <a:p>
            <a:pPr lvl="1"/>
            <a:r>
              <a:rPr lang="fr-FR" dirty="0" smtClean="0"/>
              <a:t>une liste d’</a:t>
            </a:r>
            <a:r>
              <a:rPr lang="fr-FR" dirty="0" err="1" smtClean="0"/>
              <a:t>URLs</a:t>
            </a:r>
            <a:endParaRPr lang="fr-FR" dirty="0"/>
          </a:p>
          <a:p>
            <a:pPr lvl="1"/>
            <a:r>
              <a:rPr lang="fr-FR" dirty="0" smtClean="0"/>
              <a:t>une liste pour les noms de fichiers de ces images</a:t>
            </a:r>
            <a:br>
              <a:rPr lang="fr-FR" dirty="0" smtClean="0"/>
            </a:br>
            <a:r>
              <a:rPr lang="fr-FR" dirty="0" smtClean="0"/>
              <a:t>(au départ une liste vide)</a:t>
            </a:r>
          </a:p>
          <a:p>
            <a:r>
              <a:rPr lang="fr-FR" dirty="0" smtClean="0"/>
              <a:t>Au démarrage</a:t>
            </a:r>
          </a:p>
          <a:p>
            <a:pPr lvl="1"/>
            <a:r>
              <a:rPr lang="fr-FR" dirty="0" smtClean="0"/>
              <a:t>On complète la liste des noms de fichier pour qu’elle fasse la même longueur</a:t>
            </a:r>
          </a:p>
          <a:p>
            <a:pPr lvl="1"/>
            <a:r>
              <a:rPr lang="fr-FR" dirty="0"/>
              <a:t>e</a:t>
            </a:r>
            <a:r>
              <a:rPr lang="fr-FR" dirty="0" smtClean="0"/>
              <a:t>t pour chaque URL,</a:t>
            </a:r>
            <a:br>
              <a:rPr lang="fr-FR" dirty="0" smtClean="0"/>
            </a:br>
            <a:r>
              <a:rPr lang="fr-FR" dirty="0" smtClean="0"/>
              <a:t>on fait une  requête Web avec enregistrement du résultat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021" y="3501008"/>
            <a:ext cx="4044759" cy="23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021" y="3789040"/>
            <a:ext cx="5172812" cy="210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021" y="1700808"/>
            <a:ext cx="6667941" cy="172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427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Télécharger une liste d’images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la réception d’un fichier</a:t>
            </a:r>
          </a:p>
          <a:p>
            <a:pPr lvl="1"/>
            <a:r>
              <a:rPr lang="fr-FR" dirty="0" smtClean="0"/>
              <a:t>Si le code réponse = 200</a:t>
            </a:r>
          </a:p>
          <a:p>
            <a:pPr lvl="2"/>
            <a:r>
              <a:rPr lang="fr-FR" dirty="0" smtClean="0"/>
              <a:t>mettre à jour label nb Images</a:t>
            </a:r>
          </a:p>
          <a:p>
            <a:pPr lvl="2"/>
            <a:r>
              <a:rPr lang="fr-FR" dirty="0"/>
              <a:t>a</a:t>
            </a:r>
            <a:r>
              <a:rPr lang="fr-FR" dirty="0" smtClean="0"/>
              <a:t>jouter le nom du fichier </a:t>
            </a:r>
            <a:br>
              <a:rPr lang="fr-FR" dirty="0" smtClean="0"/>
            </a:br>
            <a:r>
              <a:rPr lang="fr-FR" dirty="0" smtClean="0"/>
              <a:t>au début du label de messages</a:t>
            </a:r>
          </a:p>
          <a:p>
            <a:pPr lvl="2"/>
            <a:r>
              <a:rPr lang="fr-FR" dirty="0" smtClean="0"/>
              <a:t>rechercher l’index de l’URL</a:t>
            </a:r>
            <a:br>
              <a:rPr lang="fr-FR" dirty="0" smtClean="0"/>
            </a:br>
            <a:r>
              <a:rPr lang="fr-FR" dirty="0" smtClean="0"/>
              <a:t>de ce fichier</a:t>
            </a:r>
          </a:p>
          <a:p>
            <a:pPr lvl="2"/>
            <a:r>
              <a:rPr lang="fr-FR" dirty="0" smtClean="0"/>
              <a:t>mettre à jour nom de fichier</a:t>
            </a:r>
            <a:br>
              <a:rPr lang="fr-FR" dirty="0" smtClean="0"/>
            </a:br>
            <a:r>
              <a:rPr lang="fr-FR" dirty="0" smtClean="0"/>
              <a:t>dans la liste des fichiers</a:t>
            </a:r>
            <a:br>
              <a:rPr lang="fr-FR" dirty="0" smtClean="0"/>
            </a:br>
            <a:r>
              <a:rPr lang="fr-FR" dirty="0" smtClean="0"/>
              <a:t>pour ce même index</a:t>
            </a:r>
          </a:p>
          <a:p>
            <a:pPr lvl="2"/>
            <a:r>
              <a:rPr lang="fr-FR" dirty="0"/>
              <a:t>a</a:t>
            </a:r>
            <a:r>
              <a:rPr lang="fr-FR" dirty="0" smtClean="0"/>
              <a:t>fficher l’image (pour le fun)</a:t>
            </a:r>
          </a:p>
          <a:p>
            <a:pPr lvl="1"/>
            <a:r>
              <a:rPr lang="fr-FR" dirty="0" smtClean="0"/>
              <a:t>Si le code réponse ≠ 200</a:t>
            </a:r>
          </a:p>
          <a:p>
            <a:pPr lvl="2"/>
            <a:r>
              <a:rPr lang="fr-FR" dirty="0" smtClean="0"/>
              <a:t>ajouter le code et l’URL</a:t>
            </a:r>
            <a:br>
              <a:rPr lang="fr-FR" dirty="0" smtClean="0"/>
            </a:br>
            <a:r>
              <a:rPr lang="fr-FR" dirty="0" smtClean="0"/>
              <a:t>aux messages  </a:t>
            </a:r>
          </a:p>
          <a:p>
            <a:pPr lvl="2"/>
            <a:endParaRPr lang="fr-F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71" y="1861326"/>
            <a:ext cx="7749704" cy="430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04273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Télécharger une liste d’images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7615" y="1828800"/>
            <a:ext cx="4084709" cy="4343400"/>
          </a:xfrm>
        </p:spPr>
        <p:txBody>
          <a:bodyPr/>
          <a:lstStyle/>
          <a:p>
            <a:r>
              <a:rPr lang="fr-FR" dirty="0" smtClean="0"/>
              <a:t>Supprimer les fichiers à la sortie de l’application</a:t>
            </a:r>
          </a:p>
          <a:p>
            <a:endParaRPr lang="fr-FR" dirty="0"/>
          </a:p>
          <a:p>
            <a:r>
              <a:rPr lang="fr-FR" dirty="0"/>
              <a:t>e</a:t>
            </a:r>
            <a:r>
              <a:rPr lang="fr-FR" dirty="0" smtClean="0"/>
              <a:t>t ajouter un bouton pour vérifier que les images ont bien été chargées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71" y="1861326"/>
            <a:ext cx="5757940" cy="114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71" y="3140968"/>
            <a:ext cx="6756053" cy="251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76986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48806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 depuis le drive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fr-FR" dirty="0" smtClean="0"/>
              <a:t>Pour gérer et mettre à jour une liste d’objets sur le drive</a:t>
            </a:r>
            <a:br>
              <a:rPr lang="fr-FR" dirty="0" smtClean="0"/>
            </a:br>
            <a:r>
              <a:rPr lang="fr-FR" dirty="0" smtClean="0"/>
              <a:t>et l’utiliser depuis votre application</a:t>
            </a:r>
          </a:p>
          <a:p>
            <a:r>
              <a:rPr lang="fr-FR" dirty="0"/>
              <a:t>c</a:t>
            </a:r>
            <a:r>
              <a:rPr lang="fr-FR" dirty="0" smtClean="0"/>
              <a:t>ommencez par définir les attributs des objets à gérer</a:t>
            </a:r>
          </a:p>
          <a:p>
            <a:pPr lvl="1"/>
            <a:r>
              <a:rPr lang="fr-FR" dirty="0" smtClean="0"/>
              <a:t>Par exemple pour des produits : l’URL de la photo, le nom, le prix, la taille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27432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Vous pouvez préparer le travail avec  Excel</a:t>
            </a:r>
          </a:p>
          <a:p>
            <a:pPr marL="502920" lvl="2" indent="0">
              <a:buNone/>
            </a:pPr>
            <a:endParaRPr lang="fr-FR" dirty="0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183139"/>
              </p:ext>
            </p:extLst>
          </p:nvPr>
        </p:nvGraphicFramePr>
        <p:xfrm>
          <a:off x="1773932" y="3645024"/>
          <a:ext cx="9690100" cy="1028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700"/>
                <a:gridCol w="711200"/>
                <a:gridCol w="863600"/>
                <a:gridCol w="6832600"/>
              </a:tblGrid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baskets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56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 taille 42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</a:rPr>
                        <a:t>https://t3.ftcdn.net/jpg/00/07/49/26/240_F_7492635_M6ofTd1OtrcGgnawtNNUMUTdM11GODob.jpg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chaussures de foot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75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 taille 39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</a:rPr>
                        <a:t>https://t3.ftcdn.net/jpg/00/36/43/64/240_F_36436460_WQbusrj5PUj1GhFEShsTY1JepN26MVUj.jpg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Oxwork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78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 taille 43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 smtClean="0">
                          <a:effectLst/>
                        </a:rPr>
                        <a:t>https://drive.google.com/uc?export=view&amp;id</a:t>
                      </a:r>
                      <a:r>
                        <a:rPr lang="fr-FR" sz="1200" u="none" strike="noStrike" dirty="0" smtClean="0">
                          <a:effectLst/>
                        </a:rPr>
                        <a:t>=10nxUDEtZcab90r8O0vQnnRfKDDOqOOXA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Nike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87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taille44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 smtClean="0">
                          <a:effectLst/>
                        </a:rPr>
                        <a:t>https://drive.google.com/uc?export=view&amp;id</a:t>
                      </a:r>
                      <a:r>
                        <a:rPr lang="fr-FR" sz="1200" u="none" strike="noStrike" dirty="0" smtClean="0">
                          <a:effectLst/>
                        </a:rPr>
                        <a:t>=1f5tP-32iSzjOcUQ0rQR49cUWS7ZmNN4x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adidas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74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taille 39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 smtClean="0">
                          <a:effectLst/>
                        </a:rPr>
                        <a:t>https://drive.google.com/uc?export=view&amp;id</a:t>
                      </a:r>
                      <a:r>
                        <a:rPr lang="fr-FR" sz="1200" u="none" strike="noStrike" dirty="0" smtClean="0">
                          <a:effectLst/>
                        </a:rPr>
                        <a:t>=1a1D1XH-yfnNrjVpU5nUGQnYYgmsTP8xX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06432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 depuis le drive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fr-FR" dirty="0" smtClean="0"/>
              <a:t>Pour gérer et mettre à jour une liste d’objets sur le drive</a:t>
            </a:r>
            <a:br>
              <a:rPr lang="fr-FR" dirty="0" smtClean="0"/>
            </a:br>
            <a:r>
              <a:rPr lang="fr-FR" dirty="0" smtClean="0"/>
              <a:t>et l’utiliser depuis votre application</a:t>
            </a:r>
          </a:p>
          <a:p>
            <a:r>
              <a:rPr lang="fr-FR" dirty="0"/>
              <a:t>c</a:t>
            </a:r>
            <a:r>
              <a:rPr lang="fr-FR" dirty="0" smtClean="0"/>
              <a:t>ommencez par définir les attributs des objets à gérer</a:t>
            </a:r>
          </a:p>
          <a:p>
            <a:r>
              <a:rPr lang="fr-FR" dirty="0"/>
              <a:t>e</a:t>
            </a:r>
            <a:r>
              <a:rPr lang="fr-FR" dirty="0" smtClean="0"/>
              <a:t>nsuite créez un fichier avec un objet par ligne</a:t>
            </a:r>
            <a:br>
              <a:rPr lang="fr-FR" dirty="0" smtClean="0"/>
            </a:br>
            <a:r>
              <a:rPr lang="fr-FR" dirty="0" smtClean="0"/>
              <a:t>et en séparant dans chaque ligne les champs par une </a:t>
            </a:r>
            <a:r>
              <a:rPr lang="fr-FR" b="1" u="sng" dirty="0" smtClean="0"/>
              <a:t>virgule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il ne doit y avoir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AUCUNE autre virgule </a:t>
            </a:r>
            <a:r>
              <a:rPr lang="fr-FR" dirty="0" smtClean="0">
                <a:solidFill>
                  <a:schemeClr val="tx1"/>
                </a:solidFill>
              </a:rPr>
              <a:t>même dans les nombres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51357" y="4509120"/>
            <a:ext cx="10193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baskets,56, taille 42,https://t3.ftcdn.net/</a:t>
            </a:r>
            <a:r>
              <a:rPr lang="fr-FR" sz="1400" dirty="0" err="1"/>
              <a:t>jpg</a:t>
            </a:r>
            <a:r>
              <a:rPr lang="fr-FR" sz="1400" dirty="0"/>
              <a:t>/00/07/49/26/240_F_7492635_M6ofTd1OtrcGgnawtNNUMUTdM11GODob.jpg</a:t>
            </a:r>
            <a:endParaRPr lang="fr-FR" sz="1400" dirty="0"/>
          </a:p>
          <a:p>
            <a:r>
              <a:rPr lang="fr-FR" sz="1400" dirty="0"/>
              <a:t>chaussures de foot,75, taille 39,https://t3.ftcdn.net/</a:t>
            </a:r>
            <a:r>
              <a:rPr lang="fr-FR" sz="1400" dirty="0" err="1"/>
              <a:t>jpg</a:t>
            </a:r>
            <a:r>
              <a:rPr lang="fr-FR" sz="1400" dirty="0"/>
              <a:t>/00/36/43/64/240_F_36436460_WQbusrj5PUj1GhFEShsTY1JepN26MVUj.jpg</a:t>
            </a:r>
            <a:endParaRPr lang="fr-FR" sz="1400" dirty="0"/>
          </a:p>
          <a:p>
            <a:r>
              <a:rPr lang="fr-FR" sz="1400" dirty="0"/>
              <a:t>Oxwork,78, taille </a:t>
            </a:r>
            <a:r>
              <a:rPr lang="fr-FR" sz="1400" dirty="0" smtClean="0"/>
              <a:t>43,https</a:t>
            </a:r>
            <a:r>
              <a:rPr lang="fr-FR" sz="1400" dirty="0"/>
              <a:t>://</a:t>
            </a:r>
            <a:r>
              <a:rPr lang="fr-FR" sz="1400" dirty="0" smtClean="0"/>
              <a:t>drive.google.com/uc?export=view&amp;id=10nxUDEtZcab90r8O0vQnnRfKDDOqOOXA</a:t>
            </a:r>
            <a:endParaRPr lang="fr-FR" sz="1400" dirty="0"/>
          </a:p>
          <a:p>
            <a:r>
              <a:rPr lang="fr-FR" sz="1400" dirty="0" smtClean="0"/>
              <a:t>Nike,87,taille44,https</a:t>
            </a:r>
            <a:r>
              <a:rPr lang="fr-FR" sz="1400" dirty="0"/>
              <a:t>://</a:t>
            </a:r>
            <a:r>
              <a:rPr lang="fr-FR" sz="1400" dirty="0" smtClean="0"/>
              <a:t>drive.google.com/</a:t>
            </a:r>
            <a:r>
              <a:rPr lang="fr-FR" sz="1400" dirty="0" err="1" smtClean="0"/>
              <a:t>uc?export</a:t>
            </a:r>
            <a:r>
              <a:rPr lang="fr-FR" sz="1400" dirty="0" smtClean="0"/>
              <a:t>=</a:t>
            </a:r>
            <a:r>
              <a:rPr lang="fr-FR" sz="1400" dirty="0" err="1" smtClean="0"/>
              <a:t>view&amp;id</a:t>
            </a:r>
            <a:r>
              <a:rPr lang="fr-FR" sz="1400" dirty="0" smtClean="0"/>
              <a:t>=1f5tP-32iSzjOcUQ0rQR49cUWS7ZmNN4x</a:t>
            </a:r>
            <a:endParaRPr lang="fr-FR" sz="1400" dirty="0"/>
          </a:p>
          <a:p>
            <a:r>
              <a:rPr lang="fr-FR" sz="1400" dirty="0"/>
              <a:t>adidas,74,taille </a:t>
            </a:r>
            <a:r>
              <a:rPr lang="fr-FR" sz="1400" dirty="0" smtClean="0"/>
              <a:t>39,https</a:t>
            </a:r>
            <a:r>
              <a:rPr lang="fr-FR" sz="1400" dirty="0"/>
              <a:t>://</a:t>
            </a:r>
            <a:r>
              <a:rPr lang="fr-FR" sz="1400" dirty="0" smtClean="0"/>
              <a:t>drive.google.com/</a:t>
            </a:r>
            <a:r>
              <a:rPr lang="fr-FR" sz="1400" dirty="0" err="1" smtClean="0"/>
              <a:t>uc?export</a:t>
            </a:r>
            <a:r>
              <a:rPr lang="fr-FR" sz="1400" dirty="0" smtClean="0"/>
              <a:t>=</a:t>
            </a:r>
            <a:r>
              <a:rPr lang="fr-FR" sz="1400" dirty="0" err="1" smtClean="0"/>
              <a:t>view&amp;id</a:t>
            </a:r>
            <a:r>
              <a:rPr lang="fr-FR" sz="1400" dirty="0" smtClean="0"/>
              <a:t>=1a1D1XH-yfnNrjVpU5nUGQnYYgmsTP8xX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0430406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 depuis le drive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Commencez avec deux objets simples</a:t>
            </a:r>
          </a:p>
          <a:p>
            <a:pPr marL="45720" indent="0">
              <a:buNone/>
            </a:pPr>
            <a:r>
              <a:rPr lang="fr-FR" sz="1200" dirty="0"/>
              <a:t/>
            </a:r>
            <a:br>
              <a:rPr lang="fr-FR" sz="1200" dirty="0"/>
            </a:br>
            <a:endParaRPr lang="fr-FR" sz="1200" dirty="0" smtClean="0"/>
          </a:p>
          <a:p>
            <a:r>
              <a:rPr lang="fr-FR" dirty="0"/>
              <a:t>Si vous connaissez Excel ou un autre tableur vous pouvez </a:t>
            </a:r>
          </a:p>
          <a:p>
            <a:pPr marL="502920" lvl="2">
              <a:spcBef>
                <a:spcPts val="1800"/>
              </a:spcBef>
            </a:pPr>
            <a:r>
              <a:rPr lang="fr-FR" sz="2200" dirty="0"/>
              <a:t>l’utiliser pour préparer </a:t>
            </a:r>
          </a:p>
          <a:p>
            <a:pPr marL="502920" lvl="2">
              <a:spcBef>
                <a:spcPts val="1800"/>
              </a:spcBef>
            </a:pPr>
            <a:r>
              <a:rPr lang="fr-FR" sz="2200" dirty="0"/>
              <a:t>enregistrer au format csv</a:t>
            </a:r>
          </a:p>
          <a:p>
            <a:pPr marL="502920" lvl="2">
              <a:spcBef>
                <a:spcPts val="1800"/>
              </a:spcBef>
            </a:pPr>
            <a:r>
              <a:rPr lang="fr-FR" sz="2200" dirty="0"/>
              <a:t>remplacer </a:t>
            </a:r>
            <a:r>
              <a:rPr lang="fr-FR" sz="2200" dirty="0"/>
              <a:t>les </a:t>
            </a:r>
            <a:r>
              <a:rPr lang="fr-FR" sz="4000" dirty="0">
                <a:solidFill>
                  <a:schemeClr val="tx1"/>
                </a:solidFill>
              </a:rPr>
              <a:t>;</a:t>
            </a:r>
            <a:r>
              <a:rPr lang="fr-FR" sz="2000" dirty="0"/>
              <a:t> </a:t>
            </a:r>
            <a:r>
              <a:rPr lang="fr-FR" sz="2200" dirty="0"/>
              <a:t>par </a:t>
            </a:r>
            <a:r>
              <a:rPr lang="fr-FR" sz="2200" dirty="0"/>
              <a:t>des</a:t>
            </a:r>
            <a:r>
              <a:rPr lang="fr-FR" sz="2400" dirty="0"/>
              <a:t> </a:t>
            </a:r>
            <a:r>
              <a:rPr lang="fr-FR" sz="4000" dirty="0" smtClean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17556" y="2276872"/>
            <a:ext cx="1019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Nike,87,taille44,</a:t>
            </a:r>
            <a:r>
              <a:rPr lang="fr-FR" dirty="0">
                <a:solidFill>
                  <a:schemeClr val="tx2"/>
                </a:solidFill>
              </a:rPr>
              <a:t> https://drive.google.com/uc?export=view&amp;id</a:t>
            </a:r>
            <a:r>
              <a:rPr lang="fr-FR" dirty="0" smtClean="0">
                <a:solidFill>
                  <a:schemeClr val="tx2"/>
                </a:solidFill>
              </a:rPr>
              <a:t>=1f5tP-32iSzjOcUQ0rQR49cUWS7ZmNN4x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adidas,74,taille 39,</a:t>
            </a:r>
            <a:r>
              <a:rPr lang="fr-FR" dirty="0">
                <a:solidFill>
                  <a:schemeClr val="tx2"/>
                </a:solidFill>
              </a:rPr>
              <a:t> https://drive.google.com/uc?export=view&amp;id</a:t>
            </a:r>
            <a:r>
              <a:rPr lang="fr-FR" dirty="0" smtClean="0">
                <a:solidFill>
                  <a:schemeClr val="tx2"/>
                </a:solidFill>
              </a:rPr>
              <a:t>=1a1D1XH-yfnNrjVpU5nUGQnYYgmsTP8xX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961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 depuis le drive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7615" y="1828800"/>
            <a:ext cx="10349405" cy="4343400"/>
          </a:xfrm>
        </p:spPr>
        <p:txBody>
          <a:bodyPr/>
          <a:lstStyle/>
          <a:p>
            <a:r>
              <a:rPr lang="fr-FR" dirty="0" smtClean="0"/>
              <a:t>Enregistrez ce fichier dans le drive et récupérez le lien partageable</a:t>
            </a:r>
            <a:endParaRPr lang="fr-FR" dirty="0"/>
          </a:p>
          <a:p>
            <a:r>
              <a:rPr lang="fr-FR" dirty="0" smtClean="0"/>
              <a:t>Dans App Inventor construisez l’adresse de récupération de cette liste, avec au milieu, l’id récupéré dans le lien partageable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tx2"/>
                </a:solidFill>
              </a:rPr>
              <a:t>https</a:t>
            </a:r>
            <a:r>
              <a:rPr lang="fr-FR" b="1" dirty="0">
                <a:solidFill>
                  <a:schemeClr val="tx2"/>
                </a:solidFill>
              </a:rPr>
              <a:t>://docs.google.com/document/d/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FILE_ID</a:t>
            </a:r>
            <a:r>
              <a:rPr lang="fr-FR" b="1" dirty="0">
                <a:solidFill>
                  <a:schemeClr val="tx2"/>
                </a:solidFill>
              </a:rPr>
              <a:t>/export?format=txt</a:t>
            </a:r>
            <a:r>
              <a:rPr lang="fr-FR" dirty="0"/>
              <a:t/>
            </a:r>
            <a:br>
              <a:rPr lang="fr-FR" dirty="0"/>
            </a:br>
            <a:r>
              <a:rPr lang="fr-FR" sz="1800" dirty="0" smtClean="0"/>
              <a:t>où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FILE_ID</a:t>
            </a:r>
            <a:r>
              <a:rPr lang="fr-FR" sz="1800" dirty="0"/>
              <a:t> correspond à l’identifiant du fichier texte qui contient la </a:t>
            </a:r>
            <a:r>
              <a:rPr lang="fr-FR" sz="1800" dirty="0" smtClean="0"/>
              <a:t>liste</a:t>
            </a:r>
            <a:r>
              <a:rPr lang="fr-FR" dirty="0" smtClean="0"/>
              <a:t> </a:t>
            </a:r>
            <a:endParaRPr lang="fr-FR" dirty="0"/>
          </a:p>
          <a:p>
            <a:pPr marL="274320" lvl="1" indent="0">
              <a:buNone/>
            </a:pPr>
            <a:r>
              <a:rPr lang="fr-FR" dirty="0"/>
              <a:t>c</a:t>
            </a:r>
            <a:r>
              <a:rPr lang="fr-FR" dirty="0" smtClean="0"/>
              <a:t>f. doc </a:t>
            </a:r>
            <a:r>
              <a:rPr lang="fr-FR" dirty="0"/>
              <a:t>à l’adresse  </a:t>
            </a:r>
            <a:r>
              <a:rPr lang="fr-FR" sz="1600" dirty="0">
                <a:hlinkClick r:id="rId2"/>
              </a:rPr>
              <a:t>https://www.labnol.org/internet/direct-links-for-google-drive/28356/</a:t>
            </a:r>
            <a:endParaRPr lang="fr-FR" sz="1600" dirty="0"/>
          </a:p>
          <a:p>
            <a:r>
              <a:rPr lang="fr-FR" dirty="0" smtClean="0"/>
              <a:t>(Dans App Inventor, il faut un composant Web et un </a:t>
            </a:r>
            <a:r>
              <a:rPr lang="fr-FR" dirty="0" err="1" smtClean="0"/>
              <a:t>labelMessages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36" y="3212976"/>
            <a:ext cx="9172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05329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 depuis le drive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Ensuite, au démarrage </a:t>
            </a:r>
          </a:p>
          <a:p>
            <a:pPr lvl="1"/>
            <a:r>
              <a:rPr lang="fr-FR" dirty="0" smtClean="0"/>
              <a:t>Assignez l’URL au composant Web</a:t>
            </a:r>
          </a:p>
          <a:p>
            <a:pPr lvl="1"/>
            <a:r>
              <a:rPr lang="fr-FR" dirty="0"/>
              <a:t>n</a:t>
            </a:r>
            <a:r>
              <a:rPr lang="fr-FR" dirty="0" smtClean="0"/>
              <a:t>e PAS enregistrer la réponse dans un fichier</a:t>
            </a:r>
          </a:p>
          <a:p>
            <a:pPr lvl="1"/>
            <a:r>
              <a:rPr lang="fr-FR" dirty="0" smtClean="0"/>
              <a:t>Et appeler </a:t>
            </a:r>
            <a:r>
              <a:rPr lang="fr-FR" dirty="0" err="1" smtClean="0"/>
              <a:t>Web.obtenir</a:t>
            </a:r>
            <a:r>
              <a:rPr lang="fr-FR" dirty="0" smtClean="0"/>
              <a:t> (</a:t>
            </a:r>
            <a:r>
              <a:rPr lang="fr-FR" dirty="0" err="1" smtClean="0"/>
              <a:t>get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62" y="3212976"/>
            <a:ext cx="91535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70148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 depuis le drive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</a:t>
            </a:r>
            <a:r>
              <a:rPr lang="fr-FR" dirty="0" smtClean="0"/>
              <a:t>n enregistre pas la réponse, elle revient avec  </a:t>
            </a:r>
            <a:r>
              <a:rPr lang="fr-FR" dirty="0" err="1">
                <a:solidFill>
                  <a:srgbClr val="F47710"/>
                </a:solidFill>
              </a:rPr>
              <a:t>W</a:t>
            </a:r>
            <a:r>
              <a:rPr lang="fr-FR" dirty="0" err="1" smtClean="0">
                <a:solidFill>
                  <a:srgbClr val="F47710"/>
                </a:solidFill>
              </a:rPr>
              <a:t>eb.texte</a:t>
            </a:r>
            <a:r>
              <a:rPr lang="fr-FR" dirty="0" smtClean="0">
                <a:solidFill>
                  <a:srgbClr val="F47710"/>
                </a:solidFill>
              </a:rPr>
              <a:t> reçu</a:t>
            </a:r>
          </a:p>
          <a:p>
            <a:r>
              <a:rPr lang="fr-FR" dirty="0" smtClean="0"/>
              <a:t>Le texte reçu est une table de valeurs que l’on convertit </a:t>
            </a:r>
            <a:br>
              <a:rPr lang="fr-FR" dirty="0" smtClean="0"/>
            </a:br>
            <a:r>
              <a:rPr lang="fr-FR" dirty="0" smtClean="0"/>
              <a:t>en liste de listes avec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q</a:t>
            </a:r>
            <a:r>
              <a:rPr lang="fr-FR" dirty="0" smtClean="0"/>
              <a:t>ue l’on range dans la liste des objets</a:t>
            </a:r>
            <a:endParaRPr lang="fr-F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84" y="2786649"/>
            <a:ext cx="2810272" cy="3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08" y="3933056"/>
            <a:ext cx="79724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441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Sujets abordés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Afficher </a:t>
            </a:r>
            <a:r>
              <a:rPr lang="fr-FR" dirty="0" smtClean="0"/>
              <a:t>une image </a:t>
            </a:r>
            <a:r>
              <a:rPr lang="fr-FR" dirty="0"/>
              <a:t>depuis le </a:t>
            </a:r>
            <a:r>
              <a:rPr lang="fr-FR" dirty="0" smtClean="0"/>
              <a:t>Web et depuis Google drive</a:t>
            </a:r>
          </a:p>
          <a:p>
            <a:r>
              <a:rPr lang="fr-FR" dirty="0"/>
              <a:t>Télécharger une image </a:t>
            </a:r>
            <a:r>
              <a:rPr lang="fr-FR" sz="2000" dirty="0"/>
              <a:t>(ou fichier</a:t>
            </a:r>
            <a:r>
              <a:rPr lang="fr-FR" sz="2000" dirty="0" smtClean="0"/>
              <a:t>)</a:t>
            </a:r>
          </a:p>
          <a:p>
            <a:r>
              <a:rPr lang="fr-FR" dirty="0"/>
              <a:t>Télécharger une liste d’images</a:t>
            </a:r>
          </a:p>
          <a:p>
            <a:r>
              <a:rPr lang="fr-FR" dirty="0"/>
              <a:t>Gérer une liste d’</a:t>
            </a:r>
            <a:r>
              <a:rPr lang="fr-FR" dirty="0" err="1"/>
              <a:t>objest</a:t>
            </a:r>
            <a:r>
              <a:rPr lang="fr-FR" dirty="0"/>
              <a:t> </a:t>
            </a:r>
            <a:r>
              <a:rPr lang="fr-FR" dirty="0"/>
              <a:t>depuis le </a:t>
            </a:r>
            <a:r>
              <a:rPr lang="fr-FR" dirty="0"/>
              <a:t>Web</a:t>
            </a:r>
          </a:p>
          <a:p>
            <a:pPr lvl="1"/>
            <a:r>
              <a:rPr lang="fr-FR" dirty="0" smtClean="0"/>
              <a:t>Image et autres attributs</a:t>
            </a:r>
          </a:p>
          <a:p>
            <a:pPr lvl="1"/>
            <a:r>
              <a:rPr lang="fr-FR" dirty="0" smtClean="0"/>
              <a:t>Voir Galerie</a:t>
            </a:r>
          </a:p>
          <a:p>
            <a:pPr lvl="2"/>
            <a:r>
              <a:rPr lang="fr-FR" dirty="0">
                <a:hlinkClick r:id="rId2" action="ppaction://hlinkfile"/>
              </a:rPr>
              <a:t>ai2.appinventor.mit.edu/?</a:t>
            </a:r>
            <a:r>
              <a:rPr lang="fr-FR" dirty="0" err="1" smtClean="0">
                <a:hlinkClick r:id="rId2" action="ppaction://hlinkfile"/>
              </a:rPr>
              <a:t>galleryId</a:t>
            </a:r>
            <a:r>
              <a:rPr lang="fr-FR" dirty="0" smtClean="0">
                <a:hlinkClick r:id="rId2" action="ppaction://hlinkfile"/>
              </a:rPr>
              <a:t>=5461802291953664</a:t>
            </a:r>
            <a:endParaRPr lang="fr-FR" dirty="0" smtClean="0"/>
          </a:p>
          <a:p>
            <a:pPr lvl="2"/>
            <a:endParaRPr lang="fr-FR" dirty="0"/>
          </a:p>
          <a:p>
            <a:pPr lvl="2"/>
            <a:r>
              <a:rPr lang="fr-FR" dirty="0" smtClean="0"/>
              <a:t>Les applications sont disponibles dans la galerie (pierre.huguet50)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125763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 depuis le drive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7829" y="1828800"/>
            <a:ext cx="10133390" cy="4343400"/>
          </a:xfrm>
        </p:spPr>
        <p:txBody>
          <a:bodyPr/>
          <a:lstStyle/>
          <a:p>
            <a:r>
              <a:rPr lang="fr-FR" dirty="0" smtClean="0"/>
              <a:t>Pour vérifier, on affiche le résultat dans la zone de message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28" y="2276872"/>
            <a:ext cx="6222750" cy="181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28" y="4149080"/>
            <a:ext cx="5283323" cy="232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44" y="2427095"/>
            <a:ext cx="2819996" cy="323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56440" y="2708920"/>
            <a:ext cx="163025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On a </a:t>
            </a:r>
            <a:r>
              <a:rPr lang="fr-FR" dirty="0" smtClean="0"/>
              <a:t>une liste </a:t>
            </a:r>
          </a:p>
          <a:p>
            <a:r>
              <a:rPr lang="fr-FR" dirty="0" smtClean="0"/>
              <a:t>à 2 niveaux  </a:t>
            </a:r>
          </a:p>
          <a:p>
            <a:endParaRPr lang="fr-FR" dirty="0"/>
          </a:p>
          <a:p>
            <a:r>
              <a:rPr lang="fr-FR" dirty="0" smtClean="0"/>
              <a:t>Avec 2 objets </a:t>
            </a:r>
          </a:p>
          <a:p>
            <a:r>
              <a:rPr lang="fr-FR" dirty="0"/>
              <a:t>d</a:t>
            </a:r>
            <a:r>
              <a:rPr lang="fr-FR" dirty="0" smtClean="0"/>
              <a:t>ont chacun </a:t>
            </a:r>
          </a:p>
          <a:p>
            <a:r>
              <a:rPr lang="fr-FR" dirty="0" smtClean="0"/>
              <a:t>a 4 attributs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marque,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</a:t>
            </a:r>
            <a:r>
              <a:rPr lang="fr-FR" dirty="0" smtClean="0"/>
              <a:t>e prix,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</a:t>
            </a:r>
            <a:r>
              <a:rPr lang="fr-FR" dirty="0" smtClean="0"/>
              <a:t>a taille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</a:t>
            </a:r>
            <a:r>
              <a:rPr lang="fr-FR" dirty="0" smtClean="0"/>
              <a:t>’URL image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7009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 depuis le drive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On peut maintenant afficher les produits</a:t>
            </a:r>
          </a:p>
          <a:p>
            <a:pPr lvl="1"/>
            <a:r>
              <a:rPr lang="fr-FR" dirty="0" smtClean="0"/>
              <a:t>Dans le design, on ajoute </a:t>
            </a:r>
          </a:p>
          <a:p>
            <a:pPr lvl="2"/>
            <a:r>
              <a:rPr lang="fr-FR" dirty="0" smtClean="0"/>
              <a:t>un arrangement vertical avec </a:t>
            </a:r>
          </a:p>
          <a:p>
            <a:pPr lvl="2"/>
            <a:r>
              <a:rPr lang="fr-FR" dirty="0"/>
              <a:t>u</a:t>
            </a:r>
            <a:r>
              <a:rPr lang="fr-FR" dirty="0" smtClean="0"/>
              <a:t>ne image</a:t>
            </a:r>
          </a:p>
          <a:p>
            <a:pPr lvl="2"/>
            <a:r>
              <a:rPr lang="fr-FR" dirty="0" smtClean="0"/>
              <a:t>un label pour afficher les attributs</a:t>
            </a:r>
          </a:p>
          <a:p>
            <a:pPr lvl="2"/>
            <a:r>
              <a:rPr lang="fr-FR" dirty="0"/>
              <a:t>u</a:t>
            </a:r>
            <a:r>
              <a:rPr lang="fr-FR" dirty="0" smtClean="0"/>
              <a:t>n bouton pour afficher l’objet suivant</a:t>
            </a:r>
          </a:p>
          <a:p>
            <a:pPr lvl="2"/>
            <a:endParaRPr lang="fr-FR" dirty="0" smtClean="0"/>
          </a:p>
          <a:p>
            <a:pPr lvl="1"/>
            <a:r>
              <a:rPr lang="fr-FR" sz="1600" dirty="0"/>
              <a:t>(</a:t>
            </a:r>
            <a:r>
              <a:rPr lang="fr-FR" sz="1600" dirty="0" smtClean="0"/>
              <a:t>on peut masquer le label messages</a:t>
            </a:r>
            <a:br>
              <a:rPr lang="fr-FR" sz="1600" dirty="0" smtClean="0"/>
            </a:br>
            <a:r>
              <a:rPr lang="fr-FR" sz="1600" dirty="0" smtClean="0"/>
              <a:t>ou le mettre dans un arrangement </a:t>
            </a:r>
            <a:br>
              <a:rPr lang="fr-FR" sz="1600" dirty="0" smtClean="0"/>
            </a:br>
            <a:r>
              <a:rPr lang="fr-FR" sz="1600" dirty="0" smtClean="0"/>
              <a:t>vertical de type scroll)  </a:t>
            </a:r>
            <a:endParaRPr lang="fr-FR" sz="16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756" y="1412776"/>
            <a:ext cx="27432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2" y="2847876"/>
            <a:ext cx="26003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524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 depuis le drive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7615" y="1828800"/>
            <a:ext cx="4660773" cy="4343400"/>
          </a:xfrm>
        </p:spPr>
        <p:txBody>
          <a:bodyPr/>
          <a:lstStyle/>
          <a:p>
            <a:r>
              <a:rPr lang="fr-FR" dirty="0" smtClean="0"/>
              <a:t>Ensuite, à chaque fois que l’on appuie sur le bouton, on affiche le produit suivant</a:t>
            </a:r>
          </a:p>
          <a:p>
            <a:r>
              <a:rPr lang="fr-FR" dirty="0" smtClean="0"/>
              <a:t>Le script principal gère l’index et appelle une procédure avec en paramètre le produit à cet index </a:t>
            </a:r>
          </a:p>
          <a:p>
            <a:r>
              <a:rPr lang="fr-FR" dirty="0" smtClean="0"/>
              <a:t>La procédure d’affichage récupère les 4 attributs et les affiche </a:t>
            </a:r>
            <a:endParaRPr lang="fr-FR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96" y="1556792"/>
            <a:ext cx="58293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313911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 depuis le drive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7615" y="1519478"/>
            <a:ext cx="9753603" cy="43434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1519478"/>
            <a:ext cx="2658722" cy="455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1519478"/>
            <a:ext cx="2664296" cy="458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09" y="1519478"/>
            <a:ext cx="2658723" cy="45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26356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Afficher une image depuis le Web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9836" y="1828800"/>
            <a:ext cx="10599784" cy="4343400"/>
          </a:xfrm>
        </p:spPr>
        <p:txBody>
          <a:bodyPr/>
          <a:lstStyle/>
          <a:p>
            <a:r>
              <a:rPr lang="fr-FR" dirty="0" smtClean="0"/>
              <a:t>Pour afficher une image accessible sur le Web par son adresse URL :</a:t>
            </a:r>
          </a:p>
          <a:p>
            <a:pPr lvl="1"/>
            <a:r>
              <a:rPr lang="fr-FR" dirty="0" smtClean="0"/>
              <a:t>Copiez l’URL dans </a:t>
            </a:r>
            <a:r>
              <a:rPr lang="fr-FR" dirty="0"/>
              <a:t>la </a:t>
            </a:r>
            <a:r>
              <a:rPr lang="fr-FR" dirty="0" smtClean="0"/>
              <a:t>barre </a:t>
            </a:r>
            <a:r>
              <a:rPr lang="fr-FR" dirty="0"/>
              <a:t>d’adresse d’un </a:t>
            </a:r>
            <a:r>
              <a:rPr lang="fr-FR" dirty="0" smtClean="0"/>
              <a:t>navigateur et vérifiez qu’elle est affichée</a:t>
            </a:r>
          </a:p>
          <a:p>
            <a:pPr lvl="2"/>
            <a:r>
              <a:rPr lang="fr-FR" dirty="0" smtClean="0"/>
              <a:t>Clic droit et </a:t>
            </a:r>
          </a:p>
          <a:p>
            <a:pPr lvl="1"/>
            <a:r>
              <a:rPr lang="fr-FR" dirty="0" smtClean="0"/>
              <a:t>Vérifiez </a:t>
            </a:r>
          </a:p>
          <a:p>
            <a:pPr lvl="2"/>
            <a:r>
              <a:rPr lang="fr-FR" dirty="0" smtClean="0"/>
              <a:t>que </a:t>
            </a:r>
            <a:r>
              <a:rPr lang="fr-FR" dirty="0"/>
              <a:t>l’URL commence par http et se termine par un </a:t>
            </a:r>
            <a:r>
              <a:rPr lang="fr-FR" dirty="0" smtClean="0"/>
              <a:t>suffixe </a:t>
            </a:r>
            <a:r>
              <a:rPr lang="fr-FR" dirty="0"/>
              <a:t>.jpeg ou .</a:t>
            </a:r>
            <a:r>
              <a:rPr lang="fr-FR" dirty="0" err="1"/>
              <a:t>png</a:t>
            </a:r>
            <a:endParaRPr lang="fr-FR" dirty="0"/>
          </a:p>
          <a:p>
            <a:pPr lvl="2"/>
            <a:r>
              <a:rPr lang="fr-FR" dirty="0" smtClean="0"/>
              <a:t>que l’image est de taille limitée </a:t>
            </a:r>
            <a:r>
              <a:rPr lang="fr-FR" sz="1600" dirty="0" smtClean="0"/>
              <a:t>(ex : 480 px),</a:t>
            </a:r>
          </a:p>
          <a:p>
            <a:pPr lvl="2"/>
            <a:r>
              <a:rPr lang="fr-FR" dirty="0" smtClean="0"/>
              <a:t>que vous avez le droit d’utiliser cette image</a:t>
            </a:r>
          </a:p>
          <a:p>
            <a:pPr lvl="1"/>
            <a:r>
              <a:rPr lang="fr-FR" dirty="0" smtClean="0"/>
              <a:t>Collez l’URL dans </a:t>
            </a:r>
            <a:r>
              <a:rPr lang="fr-FR" dirty="0"/>
              <a:t>la propriété ou la variable à </a:t>
            </a:r>
            <a:r>
              <a:rPr lang="fr-FR" dirty="0" smtClean="0"/>
              <a:t>afficher, par exemple :</a:t>
            </a:r>
            <a:br>
              <a:rPr lang="fr-FR" dirty="0" smtClean="0"/>
            </a:b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://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cdn.pixabay.com/photo/2013/07/13/13/41/dice-161377_960_720.png</a:t>
            </a:r>
            <a:endParaRPr lang="fr-FR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02920" lvl="2" indent="0">
              <a:buNone/>
            </a:pPr>
            <a:r>
              <a:rPr lang="fr-FR" dirty="0" smtClean="0"/>
              <a:t>dans </a:t>
            </a:r>
            <a:r>
              <a:rPr lang="fr-FR" dirty="0"/>
              <a:t>un composant image </a:t>
            </a:r>
            <a:endParaRPr lang="fr-FR" dirty="0"/>
          </a:p>
          <a:p>
            <a:pPr lvl="2"/>
            <a:endParaRPr lang="fr-FR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60" y="3645024"/>
            <a:ext cx="548368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84" y="2564904"/>
            <a:ext cx="2376264" cy="29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188247"/>
            <a:ext cx="7319569" cy="71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10" y="4869160"/>
            <a:ext cx="12382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788" y="4893523"/>
            <a:ext cx="2421690" cy="128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8902724" y="5373216"/>
            <a:ext cx="432048" cy="43204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96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156235"/>
            <a:ext cx="7327751" cy="7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7615" y="274640"/>
            <a:ext cx="10349405" cy="1325559"/>
          </a:xfrm>
        </p:spPr>
        <p:txBody>
          <a:bodyPr/>
          <a:lstStyle/>
          <a:p>
            <a:r>
              <a:rPr lang="fr-FR" sz="3600" dirty="0" smtClean="0"/>
              <a:t>Afficher une image depuis le Drive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9836" y="1828800"/>
            <a:ext cx="10945216" cy="4343400"/>
          </a:xfrm>
        </p:spPr>
        <p:txBody>
          <a:bodyPr/>
          <a:lstStyle/>
          <a:p>
            <a:r>
              <a:rPr lang="fr-FR" dirty="0" smtClean="0"/>
              <a:t>Pour afficher une image depuis Google drive : </a:t>
            </a:r>
            <a:r>
              <a:rPr lang="fr-FR" dirty="0" smtClean="0">
                <a:solidFill>
                  <a:schemeClr val="accent1"/>
                </a:solidFill>
              </a:rPr>
              <a:t>drive.google.com</a:t>
            </a:r>
          </a:p>
          <a:p>
            <a:pPr lvl="1"/>
            <a:r>
              <a:rPr lang="fr-FR" dirty="0" smtClean="0"/>
              <a:t>Clic droit "obtenir le lien de partage" que vous pouvez coller/tester dans un navigateur</a:t>
            </a:r>
          </a:p>
          <a:p>
            <a:pPr marL="502920" lvl="2" indent="0">
              <a:buNone/>
            </a:pPr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drive.google.com/open?id=1Kc55YphPVRkqhM4CUsEwVlpuBqeN_G0Q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Normalement c’est bon, mais vérifiez l’accessibilité avec clic droit et "partager« </a:t>
            </a:r>
            <a:br>
              <a:rPr lang="fr-FR" dirty="0" smtClean="0"/>
            </a:br>
            <a:r>
              <a:rPr lang="fr-FR" dirty="0" smtClean="0"/>
              <a:t>puis en bas </a:t>
            </a:r>
            <a:r>
              <a:rPr lang="fr-FR" dirty="0"/>
              <a:t>d</a:t>
            </a:r>
            <a:r>
              <a:rPr lang="fr-FR" dirty="0" smtClean="0"/>
              <a:t>u menu "avancé" </a:t>
            </a:r>
            <a:br>
              <a:rPr lang="fr-FR" dirty="0" smtClean="0"/>
            </a:br>
            <a:r>
              <a:rPr lang="fr-FR" dirty="0" smtClean="0"/>
              <a:t>vérifiez que l’accès est autorisé à </a:t>
            </a:r>
            <a:br>
              <a:rPr lang="fr-FR" dirty="0" smtClean="0"/>
            </a:br>
            <a:r>
              <a:rPr lang="fr-FR" dirty="0" smtClean="0"/>
              <a:t>toute personne disposant du lien</a:t>
            </a:r>
          </a:p>
          <a:p>
            <a:pPr lvl="1"/>
            <a:r>
              <a:rPr lang="fr-FR" dirty="0" smtClean="0">
                <a:solidFill>
                  <a:schemeClr val="accent6"/>
                </a:solidFill>
              </a:rPr>
              <a:t>Attention</a:t>
            </a:r>
            <a:r>
              <a:rPr lang="fr-FR" dirty="0" smtClean="0"/>
              <a:t> : Ce lien ne renvoie PAS une image, mais un fichier html</a:t>
            </a:r>
          </a:p>
          <a:p>
            <a:pPr lvl="1"/>
            <a:r>
              <a:rPr lang="fr-FR" dirty="0" smtClean="0"/>
              <a:t>Pour une image, </a:t>
            </a:r>
            <a:r>
              <a:rPr lang="fr-FR" dirty="0"/>
              <a:t>utilisez l’adresse : </a:t>
            </a:r>
            <a:r>
              <a:rPr lang="fr-FR" b="1" dirty="0">
                <a:solidFill>
                  <a:schemeClr val="accent1"/>
                </a:solidFill>
              </a:rPr>
              <a:t>https://</a:t>
            </a:r>
            <a:r>
              <a:rPr lang="fr-FR" b="1" dirty="0" smtClean="0">
                <a:solidFill>
                  <a:schemeClr val="accent1"/>
                </a:solidFill>
              </a:rPr>
              <a:t>drive.google.com/uc?export=viewd&amp;id=</a:t>
            </a:r>
            <a:br>
              <a:rPr lang="fr-FR" b="1" dirty="0" smtClean="0">
                <a:solidFill>
                  <a:schemeClr val="accent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suivie de l’identifiant de l’image, </a:t>
            </a:r>
            <a:r>
              <a:rPr lang="fr-FR" dirty="0">
                <a:solidFill>
                  <a:schemeClr val="tx1"/>
                </a:solidFill>
              </a:rPr>
              <a:t>par </a:t>
            </a:r>
            <a:r>
              <a:rPr lang="fr-FR" dirty="0" smtClean="0">
                <a:solidFill>
                  <a:schemeClr val="tx1"/>
                </a:solidFill>
              </a:rPr>
              <a:t>exemple </a:t>
            </a:r>
            <a:r>
              <a:rPr lang="fr-FR" sz="1800" dirty="0" smtClean="0">
                <a:solidFill>
                  <a:schemeClr val="accent1"/>
                </a:solidFill>
              </a:rPr>
              <a:t>1hXhXutU5hrmxKXRYXmz_KOAzRcBd0aGG</a:t>
            </a:r>
          </a:p>
          <a:p>
            <a:pPr lvl="2"/>
            <a:endParaRPr lang="fr-FR" dirty="0" smtClean="0"/>
          </a:p>
        </p:txBody>
      </p:sp>
      <p:sp>
        <p:nvSpPr>
          <p:cNvPr id="4" name="Flèche droite 3"/>
          <p:cNvSpPr/>
          <p:nvPr/>
        </p:nvSpPr>
        <p:spPr>
          <a:xfrm>
            <a:off x="8902724" y="5373216"/>
            <a:ext cx="432048" cy="43204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796" y="5035377"/>
            <a:ext cx="1728192" cy="12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49" y="3284983"/>
            <a:ext cx="5242111" cy="83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253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05188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7615" y="274640"/>
            <a:ext cx="10349405" cy="1325559"/>
          </a:xfrm>
        </p:spPr>
        <p:txBody>
          <a:bodyPr/>
          <a:lstStyle/>
          <a:p>
            <a:r>
              <a:rPr lang="fr-FR" sz="3600" dirty="0" smtClean="0"/>
              <a:t>Télécharger</a:t>
            </a:r>
            <a:r>
              <a:rPr lang="fr-FR" sz="3600" dirty="0" smtClean="0"/>
              <a:t> une image </a:t>
            </a:r>
            <a:r>
              <a:rPr lang="fr-FR" sz="3200" dirty="0" smtClean="0"/>
              <a:t>(ou fichier)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9836" y="1828800"/>
            <a:ext cx="10945216" cy="4343400"/>
          </a:xfrm>
        </p:spPr>
        <p:txBody>
          <a:bodyPr/>
          <a:lstStyle/>
          <a:p>
            <a:r>
              <a:rPr lang="fr-FR" dirty="0"/>
              <a:t>O</a:t>
            </a:r>
            <a:r>
              <a:rPr lang="fr-FR" dirty="0" smtClean="0"/>
              <a:t>n peut télécharger les images et les enregistrer localement</a:t>
            </a:r>
          </a:p>
          <a:p>
            <a:pPr marL="274320" lvl="1" indent="0">
              <a:buNone/>
            </a:pPr>
            <a:r>
              <a:rPr lang="fr-FR" dirty="0" smtClean="0"/>
              <a:t>Ca évite de les charger depuis le Web à chaque affichage,</a:t>
            </a:r>
            <a:br>
              <a:rPr lang="fr-FR" dirty="0" smtClean="0"/>
            </a:br>
            <a:r>
              <a:rPr lang="fr-FR" dirty="0" smtClean="0"/>
              <a:t>mais ça peut encombrer la mémoire (penser à supprimer les fichiers) </a:t>
            </a:r>
          </a:p>
          <a:p>
            <a:r>
              <a:rPr lang="fr-FR" dirty="0" smtClean="0"/>
              <a:t>Ajoutez un composant Web (catégorie connectivité)</a:t>
            </a:r>
          </a:p>
          <a:p>
            <a:r>
              <a:rPr lang="fr-FR" dirty="0" smtClean="0"/>
              <a:t>Pour télécharger le fichier </a:t>
            </a:r>
            <a:br>
              <a:rPr lang="fr-FR" dirty="0" smtClean="0"/>
            </a:br>
            <a:r>
              <a:rPr lang="fr-FR" dirty="0" smtClean="0"/>
              <a:t>(image, son ou autre)</a:t>
            </a:r>
          </a:p>
          <a:p>
            <a:r>
              <a:rPr lang="fr-FR" dirty="0" smtClean="0"/>
              <a:t>Le résultat est renvoyé </a:t>
            </a:r>
            <a:br>
              <a:rPr lang="fr-FR" dirty="0" smtClean="0"/>
            </a:br>
            <a:r>
              <a:rPr lang="fr-FR" dirty="0" smtClean="0"/>
              <a:t>avec un code (200)</a:t>
            </a:r>
            <a:br>
              <a:rPr lang="fr-FR" dirty="0" smtClean="0"/>
            </a:br>
            <a:r>
              <a:rPr lang="fr-FR" dirty="0" smtClean="0"/>
              <a:t>et le nom du fichier </a:t>
            </a:r>
            <a:br>
              <a:rPr lang="fr-FR" dirty="0" smtClean="0"/>
            </a:br>
            <a:r>
              <a:rPr lang="fr-FR" dirty="0" smtClean="0"/>
              <a:t>enregistré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080" y="2924944"/>
            <a:ext cx="12001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55" y="3429001"/>
            <a:ext cx="4715205" cy="107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55" y="4536124"/>
            <a:ext cx="5568082" cy="162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473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7615" y="274640"/>
            <a:ext cx="10349405" cy="1325559"/>
          </a:xfrm>
        </p:spPr>
        <p:txBody>
          <a:bodyPr/>
          <a:lstStyle/>
          <a:p>
            <a:r>
              <a:rPr lang="fr-FR" sz="3600" dirty="0" smtClean="0"/>
              <a:t>Télécharger</a:t>
            </a:r>
            <a:r>
              <a:rPr lang="fr-FR" sz="3600" dirty="0" smtClean="0"/>
              <a:t> une image </a:t>
            </a:r>
            <a:r>
              <a:rPr lang="fr-FR" sz="3600" cap="none" dirty="0" smtClean="0"/>
              <a:t>(exemple)</a:t>
            </a:r>
            <a:endParaRPr lang="fr-FR" sz="3600" cap="non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77788" y="1817756"/>
            <a:ext cx="4104456" cy="4343400"/>
          </a:xfrm>
        </p:spPr>
        <p:txBody>
          <a:bodyPr/>
          <a:lstStyle/>
          <a:p>
            <a:pPr marL="45720" indent="0">
              <a:buNone/>
            </a:pPr>
            <a:r>
              <a:rPr lang="fr-FR" sz="2000" dirty="0" smtClean="0"/>
              <a:t>Dans cet exemple :</a:t>
            </a:r>
          </a:p>
          <a:p>
            <a:r>
              <a:rPr lang="fr-FR" sz="2000" dirty="0" smtClean="0"/>
              <a:t>On demande </a:t>
            </a:r>
            <a:r>
              <a:rPr lang="fr-FR" sz="1800" dirty="0" smtClean="0"/>
              <a:t>(avec enregistrement de la </a:t>
            </a:r>
            <a:br>
              <a:rPr lang="fr-FR" sz="1800" dirty="0" smtClean="0"/>
            </a:br>
            <a:r>
              <a:rPr lang="fr-FR" sz="1800" dirty="0" smtClean="0"/>
              <a:t>réponse) </a:t>
            </a:r>
            <a:r>
              <a:rPr lang="fr-FR" sz="2000" dirty="0" smtClean="0"/>
              <a:t>le fichier à </a:t>
            </a:r>
            <a:br>
              <a:rPr lang="fr-FR" sz="2000" dirty="0" smtClean="0"/>
            </a:br>
            <a:r>
              <a:rPr lang="fr-FR" sz="2000" dirty="0" smtClean="0"/>
              <a:t>l’URL </a:t>
            </a:r>
            <a:r>
              <a:rPr lang="fr-FR" sz="2000" dirty="0" err="1" smtClean="0">
                <a:solidFill>
                  <a:srgbClr val="F79646"/>
                </a:solidFill>
              </a:rPr>
              <a:t>monURLImage</a:t>
            </a:r>
            <a:endParaRPr lang="fr-FR" sz="2000" dirty="0" smtClean="0">
              <a:solidFill>
                <a:srgbClr val="F79646"/>
              </a:solidFill>
            </a:endParaRPr>
          </a:p>
          <a:p>
            <a:r>
              <a:rPr lang="fr-FR" sz="2000" dirty="0" smtClean="0"/>
              <a:t>Si le code renvoyé est valide (200) le </a:t>
            </a:r>
            <a:r>
              <a:rPr lang="fr-FR" sz="2000" dirty="0" smtClean="0">
                <a:solidFill>
                  <a:srgbClr val="F79646"/>
                </a:solidFill>
              </a:rPr>
              <a:t>nom du fichier </a:t>
            </a:r>
            <a:r>
              <a:rPr lang="fr-FR" sz="2000" dirty="0" smtClean="0"/>
              <a:t>enregistré est stocké dans la variable </a:t>
            </a:r>
            <a:r>
              <a:rPr lang="fr-FR" sz="2000" dirty="0" err="1" smtClean="0">
                <a:solidFill>
                  <a:srgbClr val="F79646"/>
                </a:solidFill>
              </a:rPr>
              <a:t>monFichierImage</a:t>
            </a:r>
            <a:endParaRPr lang="fr-FR" sz="2000" dirty="0">
              <a:solidFill>
                <a:srgbClr val="F79646"/>
              </a:solidFill>
            </a:endParaRPr>
          </a:p>
          <a:p>
            <a:r>
              <a:rPr lang="fr-FR" sz="2000" dirty="0" smtClean="0"/>
              <a:t>Qui peut-être affiché</a:t>
            </a:r>
          </a:p>
          <a:p>
            <a:r>
              <a:rPr lang="fr-FR" sz="2000" dirty="0" smtClean="0"/>
              <a:t>On peut détruire le fichier à la sortie de l’appli.</a:t>
            </a:r>
            <a:br>
              <a:rPr lang="fr-FR" sz="2000" dirty="0" smtClean="0"/>
            </a:br>
            <a:r>
              <a:rPr lang="fr-FR" sz="1800" dirty="0" smtClean="0"/>
              <a:t>(avec un composant fichier)</a:t>
            </a:r>
            <a:endParaRPr lang="fr-FR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84" y="2133076"/>
            <a:ext cx="5134575" cy="11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84" y="3335019"/>
            <a:ext cx="6543749" cy="215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84" y="1526937"/>
            <a:ext cx="6624736" cy="5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84" y="5497011"/>
            <a:ext cx="6001109" cy="74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37" y="1556793"/>
            <a:ext cx="1505839" cy="174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41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92748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Télécharger une liste d’images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7829" y="1828800"/>
            <a:ext cx="8068298" cy="4343400"/>
          </a:xfrm>
        </p:spPr>
        <p:txBody>
          <a:bodyPr/>
          <a:lstStyle/>
          <a:p>
            <a:r>
              <a:rPr lang="fr-FR" dirty="0" smtClean="0"/>
              <a:t>Pour ce test on a :</a:t>
            </a:r>
          </a:p>
          <a:p>
            <a:pPr lvl="1"/>
            <a:r>
              <a:rPr lang="fr-FR" dirty="0" smtClean="0"/>
              <a:t>Un composant image </a:t>
            </a:r>
            <a:r>
              <a:rPr lang="fr-FR" sz="1600" dirty="0" smtClean="0"/>
              <a:t>(60% en hauteur)</a:t>
            </a:r>
          </a:p>
          <a:p>
            <a:pPr lvl="1"/>
            <a:r>
              <a:rPr lang="fr-FR" dirty="0" smtClean="0"/>
              <a:t>Un arrangement horizontal avec </a:t>
            </a:r>
            <a:endParaRPr lang="fr-FR" dirty="0"/>
          </a:p>
          <a:p>
            <a:pPr lvl="2"/>
            <a:r>
              <a:rPr lang="fr-FR" dirty="0" smtClean="0"/>
              <a:t>un bouton pour afficher l’image suivante</a:t>
            </a:r>
          </a:p>
          <a:p>
            <a:pPr lvl="2"/>
            <a:r>
              <a:rPr lang="fr-FR" dirty="0" smtClean="0"/>
              <a:t>un label pour afficher le nombre d’images chargées,</a:t>
            </a:r>
            <a:br>
              <a:rPr lang="fr-FR" dirty="0" smtClean="0"/>
            </a:br>
            <a:r>
              <a:rPr lang="fr-FR" dirty="0" smtClean="0"/>
              <a:t>puis l’index de l’image affichée </a:t>
            </a:r>
          </a:p>
          <a:p>
            <a:pPr lvl="2"/>
            <a:r>
              <a:rPr lang="fr-FR" dirty="0" smtClean="0"/>
              <a:t>Un arrangement vertical scrollable </a:t>
            </a:r>
            <a:br>
              <a:rPr lang="fr-FR" dirty="0" smtClean="0"/>
            </a:br>
            <a:r>
              <a:rPr lang="fr-FR" dirty="0" smtClean="0"/>
              <a:t>avec un label pour afficher les messages </a:t>
            </a:r>
            <a:r>
              <a:rPr lang="fr-FR" sz="1800" dirty="0" smtClean="0"/>
              <a:t>(taille auto)</a:t>
            </a:r>
            <a:endParaRPr lang="fr-FR" dirty="0"/>
          </a:p>
          <a:p>
            <a:pPr lvl="1"/>
            <a:r>
              <a:rPr lang="fr-FR" dirty="0"/>
              <a:t>Un </a:t>
            </a:r>
            <a:r>
              <a:rPr lang="fr-FR" dirty="0" smtClean="0"/>
              <a:t>composant Web </a:t>
            </a:r>
            <a:r>
              <a:rPr lang="fr-FR" sz="1800" dirty="0" smtClean="0"/>
              <a:t>(pour les requêtes)</a:t>
            </a:r>
          </a:p>
          <a:p>
            <a:pPr lvl="1"/>
            <a:r>
              <a:rPr lang="fr-FR" dirty="0" smtClean="0"/>
              <a:t>Un composant fichier </a:t>
            </a:r>
            <a:r>
              <a:rPr lang="fr-FR" sz="1800" dirty="0" smtClean="0"/>
              <a:t>(pour effacer les images à la fin)</a:t>
            </a:r>
          </a:p>
          <a:p>
            <a:pPr lvl="1"/>
            <a:r>
              <a:rPr lang="fr-FR" dirty="0" smtClean="0"/>
              <a:t>Un </a:t>
            </a:r>
            <a:r>
              <a:rPr lang="fr-FR" dirty="0" err="1" smtClean="0"/>
              <a:t>notificateur</a:t>
            </a:r>
            <a:r>
              <a:rPr lang="fr-FR" dirty="0" smtClean="0"/>
              <a:t> </a:t>
            </a:r>
            <a:r>
              <a:rPr lang="fr-FR" sz="1800" dirty="0" smtClean="0"/>
              <a:t>(c’est toujours utile)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137" y="1412776"/>
            <a:ext cx="1875611" cy="27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756" y="1412776"/>
            <a:ext cx="2648442" cy="454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68478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ontinental Europe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15098</TotalTime>
  <Words>679</Words>
  <Application>Microsoft Office PowerPoint</Application>
  <PresentationFormat>Personnalisé</PresentationFormat>
  <Paragraphs>163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Continental Europe 16x9</vt:lpstr>
      <vt:lpstr>Présentation PowerPoint</vt:lpstr>
      <vt:lpstr>Sujets abordés </vt:lpstr>
      <vt:lpstr>Afficher une image depuis le Web</vt:lpstr>
      <vt:lpstr>Afficher une image depuis le Drive</vt:lpstr>
      <vt:lpstr>Présentation PowerPoint</vt:lpstr>
      <vt:lpstr>Télécharger une image (ou fichier)</vt:lpstr>
      <vt:lpstr>Télécharger une image (exemple)</vt:lpstr>
      <vt:lpstr>Présentation PowerPoint</vt:lpstr>
      <vt:lpstr>Télécharger une liste d’images</vt:lpstr>
      <vt:lpstr>Télécharger une liste d’images</vt:lpstr>
      <vt:lpstr>Télécharger une liste d’images</vt:lpstr>
      <vt:lpstr>Télécharger une liste d’images</vt:lpstr>
      <vt:lpstr>Présentation PowerPoint</vt:lpstr>
      <vt:lpstr>Gérer une liste depuis le drive</vt:lpstr>
      <vt:lpstr>Gérer une liste depuis le drive</vt:lpstr>
      <vt:lpstr>Gérer une liste depuis le drive</vt:lpstr>
      <vt:lpstr>Gérer une liste depuis le drive</vt:lpstr>
      <vt:lpstr>Gérer une liste depuis le drive</vt:lpstr>
      <vt:lpstr>Gérer une liste depuis le drive</vt:lpstr>
      <vt:lpstr>Gérer une liste depuis le drive</vt:lpstr>
      <vt:lpstr>Gérer une liste depuis le drive</vt:lpstr>
      <vt:lpstr>Gérer une liste depuis le drive</vt:lpstr>
      <vt:lpstr>Gérer une liste depuis le drive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Pierre Huguet</dc:creator>
  <cp:lastModifiedBy>Pierre Huguet</cp:lastModifiedBy>
  <cp:revision>544</cp:revision>
  <dcterms:created xsi:type="dcterms:W3CDTF">2013-12-03T00:48:46Z</dcterms:created>
  <dcterms:modified xsi:type="dcterms:W3CDTF">2019-02-27T00:29:12Z</dcterms:modified>
</cp:coreProperties>
</file>