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546" r:id="rId2"/>
    <p:sldId id="547" r:id="rId3"/>
    <p:sldId id="356" r:id="rId4"/>
    <p:sldId id="365" r:id="rId5"/>
    <p:sldId id="360" r:id="rId6"/>
    <p:sldId id="446" r:id="rId7"/>
    <p:sldId id="507" r:id="rId8"/>
    <p:sldId id="484" r:id="rId9"/>
    <p:sldId id="485" r:id="rId10"/>
    <p:sldId id="489" r:id="rId11"/>
    <p:sldId id="490" r:id="rId12"/>
    <p:sldId id="508" r:id="rId13"/>
    <p:sldId id="509" r:id="rId14"/>
    <p:sldId id="510" r:id="rId15"/>
    <p:sldId id="491" r:id="rId16"/>
    <p:sldId id="486" r:id="rId17"/>
    <p:sldId id="492" r:id="rId18"/>
    <p:sldId id="493" r:id="rId19"/>
    <p:sldId id="497" r:id="rId20"/>
    <p:sldId id="447" r:id="rId21"/>
    <p:sldId id="439" r:id="rId22"/>
    <p:sldId id="483" r:id="rId23"/>
    <p:sldId id="438" r:id="rId24"/>
    <p:sldId id="357" r:id="rId25"/>
    <p:sldId id="372" r:id="rId26"/>
    <p:sldId id="371" r:id="rId27"/>
    <p:sldId id="501" r:id="rId28"/>
    <p:sldId id="367" r:id="rId29"/>
    <p:sldId id="545" r:id="rId30"/>
    <p:sldId id="513" r:id="rId31"/>
    <p:sldId id="514" r:id="rId32"/>
    <p:sldId id="515" r:id="rId33"/>
    <p:sldId id="516" r:id="rId34"/>
    <p:sldId id="517" r:id="rId35"/>
    <p:sldId id="518" r:id="rId36"/>
    <p:sldId id="519" r:id="rId37"/>
    <p:sldId id="549" r:id="rId38"/>
    <p:sldId id="520" r:id="rId39"/>
    <p:sldId id="521" r:id="rId40"/>
    <p:sldId id="548" r:id="rId41"/>
    <p:sldId id="523" r:id="rId42"/>
    <p:sldId id="524" r:id="rId43"/>
    <p:sldId id="525" r:id="rId44"/>
    <p:sldId id="526" r:id="rId45"/>
    <p:sldId id="527" r:id="rId46"/>
    <p:sldId id="528" r:id="rId47"/>
    <p:sldId id="529" r:id="rId48"/>
    <p:sldId id="530" r:id="rId49"/>
    <p:sldId id="550" r:id="rId50"/>
    <p:sldId id="531" r:id="rId51"/>
    <p:sldId id="532" r:id="rId52"/>
    <p:sldId id="533" r:id="rId53"/>
    <p:sldId id="552" r:id="rId54"/>
    <p:sldId id="535" r:id="rId55"/>
    <p:sldId id="536" r:id="rId56"/>
    <p:sldId id="537" r:id="rId57"/>
    <p:sldId id="538" r:id="rId58"/>
    <p:sldId id="539" r:id="rId59"/>
    <p:sldId id="540" r:id="rId60"/>
    <p:sldId id="554" r:id="rId61"/>
    <p:sldId id="553" r:id="rId62"/>
    <p:sldId id="541" r:id="rId63"/>
    <p:sldId id="542" r:id="rId64"/>
    <p:sldId id="511" r:id="rId65"/>
    <p:sldId id="502" r:id="rId66"/>
    <p:sldId id="503" r:id="rId67"/>
    <p:sldId id="504" r:id="rId68"/>
    <p:sldId id="506" r:id="rId69"/>
    <p:sldId id="505" r:id="rId70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ACD"/>
    <a:srgbClr val="4686C6"/>
    <a:srgbClr val="489EC4"/>
    <a:srgbClr val="E2ADAC"/>
    <a:srgbClr val="4B91C1"/>
    <a:srgbClr val="D7E4BD"/>
    <a:srgbClr val="FFFF00"/>
    <a:srgbClr val="FFFFCC"/>
    <a:srgbClr val="00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660"/>
  </p:normalViewPr>
  <p:slideViewPr>
    <p:cSldViewPr>
      <p:cViewPr>
        <p:scale>
          <a:sx n="100" d="100"/>
          <a:sy n="100" d="100"/>
        </p:scale>
        <p:origin x="-379" y="-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7717A-3CE6-4618-A07E-5232A1140E43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3BD10-C439-4B82-A499-95ECAACDBF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24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l'aventure du calcul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l'aventure du calcul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399" y="205980"/>
            <a:ext cx="2057401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1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l'aventure du calcul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l'aventure du calcul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l'aventure du calcul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l'aventure du calcul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l'aventure du calcul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l'aventure du calcul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l'aventure du calcul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49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l'aventure du calcul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l'aventure du calcul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l'aventure du calcul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23477"/>
            <a:ext cx="504056" cy="6537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ventureducalcul/session1/resources" TargetMode="External"/><Relationship Id="rId2" Type="http://schemas.openxmlformats.org/officeDocument/2006/relationships/hyperlink" Target="http://aventureducalcul.f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ventureducalcul.fr/?app=bouliervirtuel" TargetMode="External"/><Relationship Id="rId2" Type="http://schemas.openxmlformats.org/officeDocument/2006/relationships/hyperlink" Target="aventureducalcul.fr?app=bouliervirtue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pharmacienne.mp4" TargetMode="External"/><Relationship Id="rId7" Type="http://schemas.openxmlformats.org/officeDocument/2006/relationships/image" Target="../media/image57.png"/><Relationship Id="rId2" Type="http://schemas.openxmlformats.org/officeDocument/2006/relationships/hyperlink" Target="calculrapide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hyperlink" Target="calculsSurUnChiffre.mp4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2" y="1275606"/>
            <a:ext cx="7772400" cy="1102519"/>
          </a:xfrm>
        </p:spPr>
        <p:txBody>
          <a:bodyPr>
            <a:normAutofit/>
          </a:bodyPr>
          <a:lstStyle/>
          <a:p>
            <a:r>
              <a:rPr lang="fr-FR" dirty="0"/>
              <a:t>d</a:t>
            </a:r>
            <a:r>
              <a:rPr lang="fr-FR" dirty="0" smtClean="0"/>
              <a:t>e l’abaque aux boulier</a:t>
            </a:r>
            <a:br>
              <a:rPr lang="fr-FR" dirty="0" smtClean="0"/>
            </a:br>
            <a:r>
              <a:rPr lang="fr-FR" sz="1800" dirty="0" smtClean="0"/>
              <a:t>(une heure en classe de 6°)</a:t>
            </a:r>
            <a:endParaRPr lang="fr-FR" sz="20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71600" y="2715766"/>
            <a:ext cx="6400800" cy="1314450"/>
          </a:xfrm>
        </p:spPr>
        <p:txBody>
          <a:bodyPr>
            <a:normAutofit/>
          </a:bodyPr>
          <a:lstStyle/>
          <a:p>
            <a:r>
              <a:rPr lang="fr-FR" dirty="0" smtClean="0"/>
              <a:t>Yves Serra, Pierre Huguet</a:t>
            </a:r>
            <a:br>
              <a:rPr lang="fr-FR" dirty="0" smtClean="0"/>
            </a:br>
            <a:r>
              <a:rPr lang="fr-FR" sz="2600" dirty="0" smtClean="0"/>
              <a:t>avec le LOREM et le collège François Villon</a:t>
            </a:r>
            <a:endParaRPr lang="fr-FR" sz="26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39552" y="4767264"/>
            <a:ext cx="7920880" cy="273844"/>
          </a:xfrm>
        </p:spPr>
        <p:txBody>
          <a:bodyPr/>
          <a:lstStyle/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875726" y="3844384"/>
            <a:ext cx="579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</a:t>
            </a:r>
            <a:r>
              <a:rPr lang="fr-FR" dirty="0" smtClean="0"/>
              <a:t>ite web : </a:t>
            </a:r>
            <a:r>
              <a:rPr lang="fr-FR" dirty="0" smtClean="0">
                <a:hlinkClick r:id="rId2"/>
              </a:rPr>
              <a:t>http://aventureducalcul.fr</a:t>
            </a:r>
            <a:r>
              <a:rPr lang="fr-FR" dirty="0" smtClean="0"/>
              <a:t>  </a:t>
            </a:r>
          </a:p>
          <a:p>
            <a:pPr algn="ctr"/>
            <a:r>
              <a:rPr lang="fr-FR" dirty="0" smtClean="0"/>
              <a:t>ressources : </a:t>
            </a:r>
            <a:r>
              <a:rPr lang="fr-FR" dirty="0" smtClean="0">
                <a:hlinkClick r:id="rId3"/>
              </a:rPr>
              <a:t>http://aventureducalcul.fr/session2/resources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980392" y="411510"/>
            <a:ext cx="79208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2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appels sur la numération</a:t>
            </a:r>
            <a:endParaRPr lang="fr-FR" sz="3200" dirty="0"/>
          </a:p>
        </p:txBody>
      </p:sp>
      <p:sp>
        <p:nvSpPr>
          <p:cNvPr id="51" name="Espace réservé du pied de page 3"/>
          <p:cNvSpPr txBox="1">
            <a:spLocks/>
          </p:cNvSpPr>
          <p:nvPr/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1701240" y="1945744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032735" y="19457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positionnelle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2063391" y="15026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base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987824" y="1502663"/>
            <a:ext cx="1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 décimale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1619672" y="4227934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619672" y="235572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619672" y="1491630"/>
            <a:ext cx="6048672" cy="1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2915816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499992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619672" y="1504862"/>
            <a:ext cx="0" cy="272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1913" y="307718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2 1</a:t>
            </a:r>
          </a:p>
        </p:txBody>
      </p:sp>
      <p:cxnSp>
        <p:nvCxnSpPr>
          <p:cNvPr id="121" name="Connecteur droit 120"/>
          <p:cNvCxnSpPr/>
          <p:nvPr/>
        </p:nvCxnSpPr>
        <p:spPr>
          <a:xfrm>
            <a:off x="6228184" y="1113006"/>
            <a:ext cx="0" cy="311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1619672" y="191438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915816" y="112229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3025036" y="11130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actuelle</a:t>
            </a:r>
            <a:endParaRPr lang="fr-FR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742769" y="1113006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s</a:t>
            </a:r>
            <a:r>
              <a:rPr lang="fr-FR" dirty="0" smtClean="0"/>
              <a:t>umérienne</a:t>
            </a:r>
            <a:endParaRPr lang="fr-FR" dirty="0"/>
          </a:p>
        </p:txBody>
      </p:sp>
      <p:sp>
        <p:nvSpPr>
          <p:cNvPr id="144" name="ZoneTexte 143"/>
          <p:cNvSpPr txBox="1"/>
          <p:nvPr/>
        </p:nvSpPr>
        <p:spPr>
          <a:xfrm>
            <a:off x="3354362" y="375581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1 5 3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3541913" y="339979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6 1</a:t>
            </a:r>
          </a:p>
        </p:txBody>
      </p:sp>
      <p:cxnSp>
        <p:nvCxnSpPr>
          <p:cNvPr id="148" name="Connecteur droit 147"/>
          <p:cNvCxnSpPr/>
          <p:nvPr/>
        </p:nvCxnSpPr>
        <p:spPr>
          <a:xfrm>
            <a:off x="7668344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6319185" y="1113006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romaine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788024" y="2346434"/>
            <a:ext cx="1080120" cy="369332"/>
            <a:chOff x="4788024" y="2346434"/>
            <a:chExt cx="1080120" cy="369332"/>
          </a:xfrm>
        </p:grpSpPr>
        <p:pic>
          <p:nvPicPr>
            <p:cNvPr id="49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807" y="2405688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2408863"/>
              <a:ext cx="2746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5494450" y="2346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788024" y="234643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10</a:t>
              </a:r>
              <a:endParaRPr lang="fr-FR" dirty="0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3231092" y="2675655"/>
            <a:ext cx="908860" cy="1552278"/>
            <a:chOff x="3231092" y="2427733"/>
            <a:chExt cx="908860" cy="1552278"/>
          </a:xfrm>
        </p:grpSpPr>
        <p:grpSp>
          <p:nvGrpSpPr>
            <p:cNvPr id="68" name="Groupe 67"/>
            <p:cNvGrpSpPr/>
            <p:nvPr/>
          </p:nvGrpSpPr>
          <p:grpSpPr>
            <a:xfrm>
              <a:off x="3601102" y="2427733"/>
              <a:ext cx="198931" cy="1552278"/>
              <a:chOff x="3601102" y="2643218"/>
              <a:chExt cx="198931" cy="1355089"/>
            </a:xfrm>
          </p:grpSpPr>
          <p:cxnSp>
            <p:nvCxnSpPr>
              <p:cNvPr id="73" name="Connecteur droit 72"/>
              <p:cNvCxnSpPr/>
              <p:nvPr/>
            </p:nvCxnSpPr>
            <p:spPr>
              <a:xfrm flipV="1">
                <a:off x="3800033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 flipV="1">
                <a:off x="3601102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ZoneTexte 68"/>
            <p:cNvSpPr txBox="1"/>
            <p:nvPr/>
          </p:nvSpPr>
          <p:spPr>
            <a:xfrm>
              <a:off x="3231092" y="2622260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100  10  1</a:t>
              </a:r>
              <a:endParaRPr lang="fr-FR" sz="1200" dirty="0"/>
            </a:p>
          </p:txBody>
        </p:sp>
        <p:cxnSp>
          <p:nvCxnSpPr>
            <p:cNvPr id="70" name="Connecteur droit 69"/>
            <p:cNvCxnSpPr/>
            <p:nvPr/>
          </p:nvCxnSpPr>
          <p:spPr>
            <a:xfrm>
              <a:off x="3231092" y="2643758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/>
            <p:cNvSpPr txBox="1"/>
            <p:nvPr/>
          </p:nvSpPr>
          <p:spPr>
            <a:xfrm>
              <a:off x="3347864" y="2427734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    </a:t>
              </a:r>
              <a:r>
                <a:rPr lang="fr-FR" sz="1200" dirty="0"/>
                <a:t>d</a:t>
              </a:r>
              <a:r>
                <a:rPr lang="fr-FR" sz="1200" dirty="0" smtClean="0"/>
                <a:t>    </a:t>
              </a:r>
              <a:r>
                <a:rPr lang="fr-FR" sz="1200" dirty="0"/>
                <a:t>u</a:t>
              </a:r>
            </a:p>
          </p:txBody>
        </p:sp>
        <p:cxnSp>
          <p:nvCxnSpPr>
            <p:cNvPr id="72" name="Connecteur droit 71"/>
            <p:cNvCxnSpPr/>
            <p:nvPr/>
          </p:nvCxnSpPr>
          <p:spPr>
            <a:xfrm>
              <a:off x="3231092" y="2859782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e 77"/>
          <p:cNvGrpSpPr/>
          <p:nvPr/>
        </p:nvGrpSpPr>
        <p:grpSpPr>
          <a:xfrm>
            <a:off x="5522792" y="3143891"/>
            <a:ext cx="502791" cy="266700"/>
            <a:chOff x="4229546" y="2196306"/>
            <a:chExt cx="502791" cy="266700"/>
          </a:xfrm>
        </p:grpSpPr>
        <p:pic>
          <p:nvPicPr>
            <p:cNvPr id="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6306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546" y="2196306"/>
              <a:ext cx="3587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4" name="Groupe 83"/>
          <p:cNvGrpSpPr/>
          <p:nvPr/>
        </p:nvGrpSpPr>
        <p:grpSpPr>
          <a:xfrm>
            <a:off x="5148064" y="3474436"/>
            <a:ext cx="877519" cy="250825"/>
            <a:chOff x="3854818" y="2449537"/>
            <a:chExt cx="877519" cy="250825"/>
          </a:xfrm>
        </p:grpSpPr>
        <p:pic>
          <p:nvPicPr>
            <p:cNvPr id="85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818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40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appels sur la numération</a:t>
            </a:r>
            <a:endParaRPr lang="fr-FR" sz="3200" dirty="0"/>
          </a:p>
        </p:txBody>
      </p:sp>
      <p:sp>
        <p:nvSpPr>
          <p:cNvPr id="51" name="Espace réservé du pied de page 3"/>
          <p:cNvSpPr txBox="1">
            <a:spLocks/>
          </p:cNvSpPr>
          <p:nvPr/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1701240" y="1945744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032735" y="19457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positionnelle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2063391" y="15026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base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987824" y="1502663"/>
            <a:ext cx="1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 décimale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1619672" y="4227934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619672" y="235572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619672" y="1491630"/>
            <a:ext cx="6048672" cy="1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2915816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499992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619672" y="1504862"/>
            <a:ext cx="0" cy="272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1913" y="307718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2 1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522792" y="3143891"/>
            <a:ext cx="502791" cy="266700"/>
            <a:chOff x="4229546" y="2196306"/>
            <a:chExt cx="502791" cy="266700"/>
          </a:xfrm>
        </p:grpSpPr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6306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546" y="2196306"/>
              <a:ext cx="3587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1" name="Connecteur droit 120"/>
          <p:cNvCxnSpPr/>
          <p:nvPr/>
        </p:nvCxnSpPr>
        <p:spPr>
          <a:xfrm>
            <a:off x="6228184" y="1113006"/>
            <a:ext cx="0" cy="311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1619672" y="191438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915816" y="112229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3025036" y="11130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actuelle</a:t>
            </a:r>
            <a:endParaRPr lang="fr-FR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742769" y="1113006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s</a:t>
            </a:r>
            <a:r>
              <a:rPr lang="fr-FR" dirty="0" smtClean="0"/>
              <a:t>umérienne</a:t>
            </a:r>
            <a:endParaRPr lang="fr-FR" dirty="0"/>
          </a:p>
        </p:txBody>
      </p:sp>
      <p:sp>
        <p:nvSpPr>
          <p:cNvPr id="144" name="ZoneTexte 143"/>
          <p:cNvSpPr txBox="1"/>
          <p:nvPr/>
        </p:nvSpPr>
        <p:spPr>
          <a:xfrm>
            <a:off x="3354362" y="375581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1 5 3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3541913" y="339979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6 1</a:t>
            </a:r>
          </a:p>
        </p:txBody>
      </p:sp>
      <p:cxnSp>
        <p:nvCxnSpPr>
          <p:cNvPr id="148" name="Connecteur droit 147"/>
          <p:cNvCxnSpPr/>
          <p:nvPr/>
        </p:nvCxnSpPr>
        <p:spPr>
          <a:xfrm>
            <a:off x="7668344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6319185" y="1113006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romaine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4537204" y="1504862"/>
            <a:ext cx="1330940" cy="1210904"/>
            <a:chOff x="4537204" y="1504862"/>
            <a:chExt cx="1330940" cy="1210904"/>
          </a:xfrm>
        </p:grpSpPr>
        <p:sp>
          <p:nvSpPr>
            <p:cNvPr id="67" name="ZoneTexte 66"/>
            <p:cNvSpPr txBox="1"/>
            <p:nvPr/>
          </p:nvSpPr>
          <p:spPr>
            <a:xfrm>
              <a:off x="5261417" y="150486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537204" y="1945744"/>
              <a:ext cx="1330940" cy="770022"/>
              <a:chOff x="4537204" y="1945744"/>
              <a:chExt cx="1330940" cy="770022"/>
            </a:xfrm>
          </p:grpSpPr>
          <p:sp>
            <p:nvSpPr>
              <p:cNvPr id="137" name="ZoneTexte 136"/>
              <p:cNvSpPr txBox="1"/>
              <p:nvPr/>
            </p:nvSpPr>
            <p:spPr>
              <a:xfrm>
                <a:off x="4537204" y="1945744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FR" dirty="0"/>
              </a:p>
            </p:txBody>
          </p:sp>
          <p:pic>
            <p:nvPicPr>
              <p:cNvPr id="49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7807" y="2405688"/>
                <a:ext cx="160337" cy="25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408863"/>
                <a:ext cx="274637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ZoneTexte 1"/>
              <p:cNvSpPr txBox="1"/>
              <p:nvPr/>
            </p:nvSpPr>
            <p:spPr>
              <a:xfrm>
                <a:off x="5494450" y="23464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</a:t>
                </a:r>
                <a:endParaRPr lang="fr-FR" dirty="0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4788024" y="234643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10</a:t>
                </a:r>
                <a:endParaRPr lang="fr-FR" dirty="0"/>
              </a:p>
            </p:txBody>
          </p:sp>
        </p:grpSp>
      </p:grpSp>
      <p:grpSp>
        <p:nvGrpSpPr>
          <p:cNvPr id="61" name="Groupe 60"/>
          <p:cNvGrpSpPr/>
          <p:nvPr/>
        </p:nvGrpSpPr>
        <p:grpSpPr>
          <a:xfrm>
            <a:off x="5062633" y="3853298"/>
            <a:ext cx="1021535" cy="266700"/>
            <a:chOff x="3851920" y="2721694"/>
            <a:chExt cx="1021535" cy="266700"/>
          </a:xfrm>
        </p:grpSpPr>
        <p:pic>
          <p:nvPicPr>
            <p:cNvPr id="62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9632"/>
              <a:ext cx="228600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221" y="2721694"/>
              <a:ext cx="4191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5" y="275503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Groupe 68"/>
          <p:cNvGrpSpPr/>
          <p:nvPr/>
        </p:nvGrpSpPr>
        <p:grpSpPr>
          <a:xfrm>
            <a:off x="5148064" y="3474436"/>
            <a:ext cx="877519" cy="250825"/>
            <a:chOff x="3854818" y="2449537"/>
            <a:chExt cx="877519" cy="250825"/>
          </a:xfrm>
        </p:grpSpPr>
        <p:pic>
          <p:nvPicPr>
            <p:cNvPr id="7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818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" name="Groupe 71"/>
          <p:cNvGrpSpPr/>
          <p:nvPr/>
        </p:nvGrpSpPr>
        <p:grpSpPr>
          <a:xfrm>
            <a:off x="3231092" y="2675655"/>
            <a:ext cx="908860" cy="1552278"/>
            <a:chOff x="3231092" y="2427733"/>
            <a:chExt cx="908860" cy="1552278"/>
          </a:xfrm>
        </p:grpSpPr>
        <p:grpSp>
          <p:nvGrpSpPr>
            <p:cNvPr id="73" name="Groupe 72"/>
            <p:cNvGrpSpPr/>
            <p:nvPr/>
          </p:nvGrpSpPr>
          <p:grpSpPr>
            <a:xfrm>
              <a:off x="3601102" y="2427733"/>
              <a:ext cx="198931" cy="1552278"/>
              <a:chOff x="3601102" y="2643218"/>
              <a:chExt cx="198931" cy="1355089"/>
            </a:xfrm>
          </p:grpSpPr>
          <p:cxnSp>
            <p:nvCxnSpPr>
              <p:cNvPr id="84" name="Connecteur droit 83"/>
              <p:cNvCxnSpPr/>
              <p:nvPr/>
            </p:nvCxnSpPr>
            <p:spPr>
              <a:xfrm flipV="1">
                <a:off x="3800033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 flipV="1">
                <a:off x="3601102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ZoneTexte 76"/>
            <p:cNvSpPr txBox="1"/>
            <p:nvPr/>
          </p:nvSpPr>
          <p:spPr>
            <a:xfrm>
              <a:off x="3231092" y="2622260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100  10  1</a:t>
              </a:r>
              <a:endParaRPr lang="fr-FR" sz="1200" dirty="0"/>
            </a:p>
          </p:txBody>
        </p:sp>
        <p:cxnSp>
          <p:nvCxnSpPr>
            <p:cNvPr id="78" name="Connecteur droit 77"/>
            <p:cNvCxnSpPr/>
            <p:nvPr/>
          </p:nvCxnSpPr>
          <p:spPr>
            <a:xfrm>
              <a:off x="3231092" y="2643758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ZoneTexte 80"/>
            <p:cNvSpPr txBox="1"/>
            <p:nvPr/>
          </p:nvSpPr>
          <p:spPr>
            <a:xfrm>
              <a:off x="3347864" y="2427734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    </a:t>
              </a:r>
              <a:r>
                <a:rPr lang="fr-FR" sz="1200" dirty="0"/>
                <a:t>d</a:t>
              </a:r>
              <a:r>
                <a:rPr lang="fr-FR" sz="1200" dirty="0" smtClean="0"/>
                <a:t>    </a:t>
              </a:r>
              <a:r>
                <a:rPr lang="fr-FR" sz="1200" dirty="0"/>
                <a:t>u</a:t>
              </a:r>
            </a:p>
          </p:txBody>
        </p:sp>
        <p:cxnSp>
          <p:nvCxnSpPr>
            <p:cNvPr id="83" name="Connecteur droit 82"/>
            <p:cNvCxnSpPr/>
            <p:nvPr/>
          </p:nvCxnSpPr>
          <p:spPr>
            <a:xfrm>
              <a:off x="3231092" y="2859782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40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appels sur la numération</a:t>
            </a:r>
            <a:endParaRPr lang="fr-FR" sz="3200" dirty="0"/>
          </a:p>
        </p:txBody>
      </p:sp>
      <p:sp>
        <p:nvSpPr>
          <p:cNvPr id="51" name="Espace réservé du pied de page 3"/>
          <p:cNvSpPr txBox="1">
            <a:spLocks/>
          </p:cNvSpPr>
          <p:nvPr/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1701240" y="1945744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032735" y="19457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positionnelle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2063391" y="15026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base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987824" y="1502663"/>
            <a:ext cx="1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 décimale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1619672" y="4227934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619672" y="235572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619672" y="1491630"/>
            <a:ext cx="6048672" cy="1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2915816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499992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619672" y="1504862"/>
            <a:ext cx="0" cy="272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1913" y="307718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2 1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522792" y="3143891"/>
            <a:ext cx="502791" cy="266700"/>
            <a:chOff x="4229546" y="2196306"/>
            <a:chExt cx="502791" cy="266700"/>
          </a:xfrm>
        </p:grpSpPr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6306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546" y="2196306"/>
              <a:ext cx="3587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1" name="Connecteur droit 120"/>
          <p:cNvCxnSpPr/>
          <p:nvPr/>
        </p:nvCxnSpPr>
        <p:spPr>
          <a:xfrm>
            <a:off x="6228184" y="1113006"/>
            <a:ext cx="0" cy="311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1619672" y="191438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915816" y="112229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3025036" y="11130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actuelle</a:t>
            </a:r>
            <a:endParaRPr lang="fr-FR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742769" y="1113006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s</a:t>
            </a:r>
            <a:r>
              <a:rPr lang="fr-FR" dirty="0" smtClean="0"/>
              <a:t>umérienne</a:t>
            </a:r>
            <a:endParaRPr lang="fr-FR" dirty="0"/>
          </a:p>
        </p:txBody>
      </p:sp>
      <p:sp>
        <p:nvSpPr>
          <p:cNvPr id="144" name="ZoneTexte 143"/>
          <p:cNvSpPr txBox="1"/>
          <p:nvPr/>
        </p:nvSpPr>
        <p:spPr>
          <a:xfrm>
            <a:off x="3354362" y="375581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1 5 3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3541913" y="339979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6 1</a:t>
            </a:r>
          </a:p>
        </p:txBody>
      </p:sp>
      <p:cxnSp>
        <p:nvCxnSpPr>
          <p:cNvPr id="148" name="Connecteur droit 147"/>
          <p:cNvCxnSpPr/>
          <p:nvPr/>
        </p:nvCxnSpPr>
        <p:spPr>
          <a:xfrm>
            <a:off x="7668344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6319185" y="1113006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romaine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4537204" y="1504862"/>
            <a:ext cx="1330940" cy="1210904"/>
            <a:chOff x="4537204" y="1504862"/>
            <a:chExt cx="1330940" cy="1210904"/>
          </a:xfrm>
        </p:grpSpPr>
        <p:sp>
          <p:nvSpPr>
            <p:cNvPr id="67" name="ZoneTexte 66"/>
            <p:cNvSpPr txBox="1"/>
            <p:nvPr/>
          </p:nvSpPr>
          <p:spPr>
            <a:xfrm>
              <a:off x="5261417" y="150486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537204" y="1945744"/>
              <a:ext cx="1330940" cy="770022"/>
              <a:chOff x="4537204" y="1945744"/>
              <a:chExt cx="1330940" cy="770022"/>
            </a:xfrm>
          </p:grpSpPr>
          <p:sp>
            <p:nvSpPr>
              <p:cNvPr id="137" name="ZoneTexte 136"/>
              <p:cNvSpPr txBox="1"/>
              <p:nvPr/>
            </p:nvSpPr>
            <p:spPr>
              <a:xfrm>
                <a:off x="4537204" y="1945744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FR" dirty="0"/>
              </a:p>
            </p:txBody>
          </p:sp>
          <p:pic>
            <p:nvPicPr>
              <p:cNvPr id="49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7807" y="2405688"/>
                <a:ext cx="160337" cy="25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408863"/>
                <a:ext cx="274637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ZoneTexte 1"/>
              <p:cNvSpPr txBox="1"/>
              <p:nvPr/>
            </p:nvSpPr>
            <p:spPr>
              <a:xfrm>
                <a:off x="5494450" y="23464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</a:t>
                </a:r>
                <a:endParaRPr lang="fr-FR" dirty="0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4788024" y="234643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10</a:t>
                </a:r>
                <a:endParaRPr lang="fr-FR" dirty="0"/>
              </a:p>
            </p:txBody>
          </p:sp>
        </p:grpSp>
      </p:grpSp>
      <p:grpSp>
        <p:nvGrpSpPr>
          <p:cNvPr id="43" name="Groupe 42"/>
          <p:cNvGrpSpPr/>
          <p:nvPr/>
        </p:nvGrpSpPr>
        <p:grpSpPr>
          <a:xfrm>
            <a:off x="3231092" y="2675655"/>
            <a:ext cx="908860" cy="1552278"/>
            <a:chOff x="3231092" y="2427733"/>
            <a:chExt cx="908860" cy="1552278"/>
          </a:xfrm>
        </p:grpSpPr>
        <p:grpSp>
          <p:nvGrpSpPr>
            <p:cNvPr id="44" name="Groupe 43"/>
            <p:cNvGrpSpPr/>
            <p:nvPr/>
          </p:nvGrpSpPr>
          <p:grpSpPr>
            <a:xfrm>
              <a:off x="3601102" y="2427733"/>
              <a:ext cx="198931" cy="1552278"/>
              <a:chOff x="3601102" y="2643218"/>
              <a:chExt cx="198931" cy="1355089"/>
            </a:xfrm>
          </p:grpSpPr>
          <p:cxnSp>
            <p:nvCxnSpPr>
              <p:cNvPr id="53" name="Connecteur droit 52"/>
              <p:cNvCxnSpPr/>
              <p:nvPr/>
            </p:nvCxnSpPr>
            <p:spPr>
              <a:xfrm flipV="1">
                <a:off x="3800033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 flipV="1">
                <a:off x="3601102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ZoneTexte 44"/>
            <p:cNvSpPr txBox="1"/>
            <p:nvPr/>
          </p:nvSpPr>
          <p:spPr>
            <a:xfrm>
              <a:off x="3231092" y="2622260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100  10  1</a:t>
              </a:r>
              <a:endParaRPr lang="fr-FR" sz="1200" dirty="0"/>
            </a:p>
          </p:txBody>
        </p:sp>
        <p:cxnSp>
          <p:nvCxnSpPr>
            <p:cNvPr id="46" name="Connecteur droit 45"/>
            <p:cNvCxnSpPr/>
            <p:nvPr/>
          </p:nvCxnSpPr>
          <p:spPr>
            <a:xfrm>
              <a:off x="3231092" y="2643758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3347864" y="2427734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    </a:t>
              </a:r>
              <a:r>
                <a:rPr lang="fr-FR" sz="1200" dirty="0"/>
                <a:t>d</a:t>
              </a:r>
              <a:r>
                <a:rPr lang="fr-FR" sz="1200" dirty="0" smtClean="0"/>
                <a:t>    </a:t>
              </a:r>
              <a:r>
                <a:rPr lang="fr-FR" sz="1200" dirty="0"/>
                <a:t>u</a:t>
              </a:r>
            </a:p>
          </p:txBody>
        </p:sp>
        <p:cxnSp>
          <p:nvCxnSpPr>
            <p:cNvPr id="48" name="Connecteur droit 47"/>
            <p:cNvCxnSpPr/>
            <p:nvPr/>
          </p:nvCxnSpPr>
          <p:spPr>
            <a:xfrm>
              <a:off x="3231092" y="2859782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60"/>
          <p:cNvGrpSpPr/>
          <p:nvPr/>
        </p:nvGrpSpPr>
        <p:grpSpPr>
          <a:xfrm>
            <a:off x="5062633" y="3853298"/>
            <a:ext cx="1021535" cy="266700"/>
            <a:chOff x="3851920" y="2721694"/>
            <a:chExt cx="1021535" cy="266700"/>
          </a:xfrm>
        </p:grpSpPr>
        <p:pic>
          <p:nvPicPr>
            <p:cNvPr id="62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9632"/>
              <a:ext cx="228600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221" y="2721694"/>
              <a:ext cx="4191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5" y="275503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Groupe 68"/>
          <p:cNvGrpSpPr/>
          <p:nvPr/>
        </p:nvGrpSpPr>
        <p:grpSpPr>
          <a:xfrm>
            <a:off x="5148064" y="3474436"/>
            <a:ext cx="877519" cy="250825"/>
            <a:chOff x="3854818" y="2449537"/>
            <a:chExt cx="877519" cy="250825"/>
          </a:xfrm>
        </p:grpSpPr>
        <p:pic>
          <p:nvPicPr>
            <p:cNvPr id="7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818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e 55"/>
          <p:cNvGrpSpPr/>
          <p:nvPr/>
        </p:nvGrpSpPr>
        <p:grpSpPr>
          <a:xfrm>
            <a:off x="5004048" y="2675656"/>
            <a:ext cx="360040" cy="1552278"/>
            <a:chOff x="3275856" y="2643218"/>
            <a:chExt cx="360040" cy="1480810"/>
          </a:xfrm>
        </p:grpSpPr>
        <p:cxnSp>
          <p:nvCxnSpPr>
            <p:cNvPr id="78" name="Connecteur droit 77"/>
            <p:cNvCxnSpPr/>
            <p:nvPr/>
          </p:nvCxnSpPr>
          <p:spPr>
            <a:xfrm flipV="1">
              <a:off x="3635896" y="2643218"/>
              <a:ext cx="0" cy="1480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V="1">
              <a:off x="3275856" y="2643218"/>
              <a:ext cx="0" cy="1480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ZoneTexte 58"/>
          <p:cNvSpPr txBox="1"/>
          <p:nvPr/>
        </p:nvSpPr>
        <p:spPr>
          <a:xfrm>
            <a:off x="4497383" y="2870182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3600       60        1</a:t>
            </a:r>
            <a:endParaRPr lang="fr-FR" sz="1200" dirty="0"/>
          </a:p>
        </p:txBody>
      </p:sp>
      <p:grpSp>
        <p:nvGrpSpPr>
          <p:cNvPr id="3" name="Groupe 2"/>
          <p:cNvGrpSpPr/>
          <p:nvPr/>
        </p:nvGrpSpPr>
        <p:grpSpPr>
          <a:xfrm>
            <a:off x="4537204" y="2891680"/>
            <a:ext cx="1546964" cy="216024"/>
            <a:chOff x="4743260" y="2891680"/>
            <a:chExt cx="908860" cy="216024"/>
          </a:xfrm>
        </p:grpSpPr>
        <p:cxnSp>
          <p:nvCxnSpPr>
            <p:cNvPr id="72" name="Connecteur droit 71"/>
            <p:cNvCxnSpPr/>
            <p:nvPr/>
          </p:nvCxnSpPr>
          <p:spPr>
            <a:xfrm>
              <a:off x="4743260" y="2891680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4743260" y="3107704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51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appels sur la numération</a:t>
            </a:r>
            <a:endParaRPr lang="fr-FR" sz="3200" dirty="0"/>
          </a:p>
        </p:txBody>
      </p:sp>
      <p:sp>
        <p:nvSpPr>
          <p:cNvPr id="51" name="Espace réservé du pied de page 3"/>
          <p:cNvSpPr txBox="1">
            <a:spLocks/>
          </p:cNvSpPr>
          <p:nvPr/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1701240" y="1945744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032735" y="19457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positionnelle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2063391" y="15026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base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987824" y="1502663"/>
            <a:ext cx="1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 décimale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1619672" y="4227934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619672" y="235572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619672" y="1491630"/>
            <a:ext cx="6048672" cy="1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2915816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499992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619672" y="1504862"/>
            <a:ext cx="0" cy="272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1913" y="307718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2 1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522792" y="3143891"/>
            <a:ext cx="502791" cy="266700"/>
            <a:chOff x="4229546" y="2196306"/>
            <a:chExt cx="502791" cy="266700"/>
          </a:xfrm>
        </p:grpSpPr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6306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546" y="2196306"/>
              <a:ext cx="3587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1" name="Connecteur droit 120"/>
          <p:cNvCxnSpPr/>
          <p:nvPr/>
        </p:nvCxnSpPr>
        <p:spPr>
          <a:xfrm>
            <a:off x="6228184" y="1113006"/>
            <a:ext cx="0" cy="311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1619672" y="191438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915816" y="112229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3025036" y="11130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actuelle</a:t>
            </a:r>
            <a:endParaRPr lang="fr-FR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742769" y="1113006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s</a:t>
            </a:r>
            <a:r>
              <a:rPr lang="fr-FR" dirty="0" smtClean="0"/>
              <a:t>umérienne</a:t>
            </a:r>
            <a:endParaRPr lang="fr-FR" dirty="0"/>
          </a:p>
        </p:txBody>
      </p:sp>
      <p:sp>
        <p:nvSpPr>
          <p:cNvPr id="144" name="ZoneTexte 143"/>
          <p:cNvSpPr txBox="1"/>
          <p:nvPr/>
        </p:nvSpPr>
        <p:spPr>
          <a:xfrm>
            <a:off x="3354362" y="375581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1 5 3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3541913" y="339979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6 1</a:t>
            </a:r>
          </a:p>
        </p:txBody>
      </p:sp>
      <p:cxnSp>
        <p:nvCxnSpPr>
          <p:cNvPr id="148" name="Connecteur droit 147"/>
          <p:cNvCxnSpPr/>
          <p:nvPr/>
        </p:nvCxnSpPr>
        <p:spPr>
          <a:xfrm>
            <a:off x="7668344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6319185" y="1113006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romaine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788024" y="2346434"/>
            <a:ext cx="1080120" cy="369332"/>
            <a:chOff x="4788024" y="2346434"/>
            <a:chExt cx="1080120" cy="369332"/>
          </a:xfrm>
        </p:grpSpPr>
        <p:pic>
          <p:nvPicPr>
            <p:cNvPr id="49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807" y="2405688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2408863"/>
              <a:ext cx="2746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5494450" y="2346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788024" y="234643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10</a:t>
              </a:r>
              <a:endParaRPr lang="fr-FR" dirty="0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5062633" y="3853298"/>
            <a:ext cx="1021535" cy="266700"/>
            <a:chOff x="3851920" y="2721694"/>
            <a:chExt cx="1021535" cy="266700"/>
          </a:xfrm>
        </p:grpSpPr>
        <p:pic>
          <p:nvPicPr>
            <p:cNvPr id="62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9632"/>
              <a:ext cx="228600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221" y="2721694"/>
              <a:ext cx="4191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5" y="275503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Groupe 68"/>
          <p:cNvGrpSpPr/>
          <p:nvPr/>
        </p:nvGrpSpPr>
        <p:grpSpPr>
          <a:xfrm>
            <a:off x="5148064" y="3474436"/>
            <a:ext cx="877519" cy="250825"/>
            <a:chOff x="3854818" y="2449537"/>
            <a:chExt cx="877519" cy="250825"/>
          </a:xfrm>
        </p:grpSpPr>
        <p:pic>
          <p:nvPicPr>
            <p:cNvPr id="7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818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e 3"/>
          <p:cNvGrpSpPr/>
          <p:nvPr/>
        </p:nvGrpSpPr>
        <p:grpSpPr>
          <a:xfrm>
            <a:off x="4497383" y="2675656"/>
            <a:ext cx="1586785" cy="1552278"/>
            <a:chOff x="4497383" y="2675656"/>
            <a:chExt cx="1586785" cy="1552278"/>
          </a:xfrm>
        </p:grpSpPr>
        <p:grpSp>
          <p:nvGrpSpPr>
            <p:cNvPr id="56" name="Groupe 55"/>
            <p:cNvGrpSpPr/>
            <p:nvPr/>
          </p:nvGrpSpPr>
          <p:grpSpPr>
            <a:xfrm>
              <a:off x="5004048" y="2675656"/>
              <a:ext cx="360040" cy="1552278"/>
              <a:chOff x="3275856" y="2643218"/>
              <a:chExt cx="360040" cy="1480810"/>
            </a:xfrm>
          </p:grpSpPr>
          <p:cxnSp>
            <p:nvCxnSpPr>
              <p:cNvPr id="78" name="Connecteur droit 77"/>
              <p:cNvCxnSpPr/>
              <p:nvPr/>
            </p:nvCxnSpPr>
            <p:spPr>
              <a:xfrm flipV="1">
                <a:off x="3635896" y="2643218"/>
                <a:ext cx="0" cy="1480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flipV="1">
                <a:off x="3275856" y="2643218"/>
                <a:ext cx="0" cy="1480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ZoneTexte 58"/>
            <p:cNvSpPr txBox="1"/>
            <p:nvPr/>
          </p:nvSpPr>
          <p:spPr>
            <a:xfrm>
              <a:off x="4497383" y="2870182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3600       60        1</a:t>
              </a:r>
              <a:endParaRPr lang="fr-FR" sz="1200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4698139" y="2675656"/>
              <a:ext cx="10583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h      mn         s</a:t>
              </a:r>
              <a:endParaRPr lang="fr-FR" sz="1200" dirty="0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4537204" y="2891680"/>
              <a:ext cx="1546964" cy="216024"/>
              <a:chOff x="4743260" y="2891680"/>
              <a:chExt cx="908860" cy="216024"/>
            </a:xfrm>
          </p:grpSpPr>
          <p:cxnSp>
            <p:nvCxnSpPr>
              <p:cNvPr id="72" name="Connecteur droit 71"/>
              <p:cNvCxnSpPr/>
              <p:nvPr/>
            </p:nvCxnSpPr>
            <p:spPr>
              <a:xfrm>
                <a:off x="4743260" y="2891680"/>
                <a:ext cx="9088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4743260" y="3107704"/>
                <a:ext cx="9088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e 82"/>
          <p:cNvGrpSpPr/>
          <p:nvPr/>
        </p:nvGrpSpPr>
        <p:grpSpPr>
          <a:xfrm>
            <a:off x="3231092" y="2675655"/>
            <a:ext cx="908860" cy="1552278"/>
            <a:chOff x="3231092" y="2427733"/>
            <a:chExt cx="908860" cy="1552278"/>
          </a:xfrm>
        </p:grpSpPr>
        <p:grpSp>
          <p:nvGrpSpPr>
            <p:cNvPr id="84" name="Groupe 83"/>
            <p:cNvGrpSpPr/>
            <p:nvPr/>
          </p:nvGrpSpPr>
          <p:grpSpPr>
            <a:xfrm>
              <a:off x="3601102" y="2427733"/>
              <a:ext cx="198931" cy="1552278"/>
              <a:chOff x="3601102" y="2643218"/>
              <a:chExt cx="198931" cy="1355089"/>
            </a:xfrm>
          </p:grpSpPr>
          <p:cxnSp>
            <p:nvCxnSpPr>
              <p:cNvPr id="89" name="Connecteur droit 88"/>
              <p:cNvCxnSpPr/>
              <p:nvPr/>
            </p:nvCxnSpPr>
            <p:spPr>
              <a:xfrm flipV="1">
                <a:off x="3800033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 flipV="1">
                <a:off x="3601102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ZoneTexte 84"/>
            <p:cNvSpPr txBox="1"/>
            <p:nvPr/>
          </p:nvSpPr>
          <p:spPr>
            <a:xfrm>
              <a:off x="3231092" y="2622260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100  10  1</a:t>
              </a:r>
              <a:endParaRPr lang="fr-FR" sz="1200" dirty="0"/>
            </a:p>
          </p:txBody>
        </p:sp>
        <p:cxnSp>
          <p:nvCxnSpPr>
            <p:cNvPr id="86" name="Connecteur droit 85"/>
            <p:cNvCxnSpPr/>
            <p:nvPr/>
          </p:nvCxnSpPr>
          <p:spPr>
            <a:xfrm>
              <a:off x="3231092" y="2643758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3347864" y="2427734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    </a:t>
              </a:r>
              <a:r>
                <a:rPr lang="fr-FR" sz="1200" dirty="0"/>
                <a:t>d</a:t>
              </a:r>
              <a:r>
                <a:rPr lang="fr-FR" sz="1200" dirty="0" smtClean="0"/>
                <a:t>    </a:t>
              </a:r>
              <a:r>
                <a:rPr lang="fr-FR" sz="1200" dirty="0"/>
                <a:t>u</a:t>
              </a:r>
            </a:p>
          </p:txBody>
        </p:sp>
        <p:cxnSp>
          <p:nvCxnSpPr>
            <p:cNvPr id="88" name="Connecteur droit 87"/>
            <p:cNvCxnSpPr/>
            <p:nvPr/>
          </p:nvCxnSpPr>
          <p:spPr>
            <a:xfrm>
              <a:off x="3231092" y="2859782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appels sur la numération</a:t>
            </a:r>
            <a:endParaRPr lang="fr-FR" sz="3200" dirty="0"/>
          </a:p>
        </p:txBody>
      </p:sp>
      <p:sp>
        <p:nvSpPr>
          <p:cNvPr id="51" name="Espace réservé du pied de page 3"/>
          <p:cNvSpPr txBox="1">
            <a:spLocks/>
          </p:cNvSpPr>
          <p:nvPr/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1701240" y="1945744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032735" y="19457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positionnelle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2063391" y="15026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base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987824" y="1502663"/>
            <a:ext cx="1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 décimale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1619672" y="4227934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619672" y="235572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619672" y="1491630"/>
            <a:ext cx="6048672" cy="1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2915816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499992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619672" y="1504862"/>
            <a:ext cx="0" cy="272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1913" y="307718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2 1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522792" y="3143891"/>
            <a:ext cx="502791" cy="266700"/>
            <a:chOff x="4229546" y="2196306"/>
            <a:chExt cx="502791" cy="266700"/>
          </a:xfrm>
        </p:grpSpPr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6306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546" y="2196306"/>
              <a:ext cx="3587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1" name="Connecteur droit 120"/>
          <p:cNvCxnSpPr/>
          <p:nvPr/>
        </p:nvCxnSpPr>
        <p:spPr>
          <a:xfrm>
            <a:off x="6228184" y="1113006"/>
            <a:ext cx="0" cy="311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1619672" y="191438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915816" y="112229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3025036" y="11130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actuelle</a:t>
            </a:r>
            <a:endParaRPr lang="fr-FR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742769" y="1113006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s</a:t>
            </a:r>
            <a:r>
              <a:rPr lang="fr-FR" dirty="0" smtClean="0"/>
              <a:t>umérienne</a:t>
            </a:r>
            <a:endParaRPr lang="fr-FR" dirty="0"/>
          </a:p>
        </p:txBody>
      </p:sp>
      <p:sp>
        <p:nvSpPr>
          <p:cNvPr id="144" name="ZoneTexte 143"/>
          <p:cNvSpPr txBox="1"/>
          <p:nvPr/>
        </p:nvSpPr>
        <p:spPr>
          <a:xfrm>
            <a:off x="3354362" y="375581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1 5 3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3541913" y="339979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6 1</a:t>
            </a:r>
          </a:p>
        </p:txBody>
      </p:sp>
      <p:cxnSp>
        <p:nvCxnSpPr>
          <p:cNvPr id="148" name="Connecteur droit 147"/>
          <p:cNvCxnSpPr/>
          <p:nvPr/>
        </p:nvCxnSpPr>
        <p:spPr>
          <a:xfrm>
            <a:off x="7668344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6319185" y="1113006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romaine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4499992" y="1504862"/>
            <a:ext cx="1707583" cy="1210904"/>
            <a:chOff x="4499992" y="1504862"/>
            <a:chExt cx="1707583" cy="1210904"/>
          </a:xfrm>
        </p:grpSpPr>
        <p:sp>
          <p:nvSpPr>
            <p:cNvPr id="67" name="ZoneTexte 66"/>
            <p:cNvSpPr txBox="1"/>
            <p:nvPr/>
          </p:nvSpPr>
          <p:spPr>
            <a:xfrm>
              <a:off x="4499992" y="1504862"/>
              <a:ext cx="1707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60 sexagésimale</a:t>
              </a:r>
              <a:endParaRPr lang="fr-FR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537204" y="1945744"/>
              <a:ext cx="1402948" cy="770022"/>
              <a:chOff x="4537204" y="1945744"/>
              <a:chExt cx="1402948" cy="770022"/>
            </a:xfrm>
          </p:grpSpPr>
          <p:sp>
            <p:nvSpPr>
              <p:cNvPr id="137" name="ZoneTexte 136"/>
              <p:cNvSpPr txBox="1"/>
              <p:nvPr/>
            </p:nvSpPr>
            <p:spPr>
              <a:xfrm>
                <a:off x="4537204" y="1945744"/>
                <a:ext cx="1402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positionnelle</a:t>
                </a:r>
                <a:endParaRPr lang="fr-FR" dirty="0"/>
              </a:p>
            </p:txBody>
          </p:sp>
          <p:pic>
            <p:nvPicPr>
              <p:cNvPr id="49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7807" y="2405688"/>
                <a:ext cx="160337" cy="25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408863"/>
                <a:ext cx="274637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ZoneTexte 1"/>
              <p:cNvSpPr txBox="1"/>
              <p:nvPr/>
            </p:nvSpPr>
            <p:spPr>
              <a:xfrm>
                <a:off x="5494450" y="23464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</a:t>
                </a:r>
                <a:endParaRPr lang="fr-FR" dirty="0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4788024" y="234643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10</a:t>
                </a:r>
                <a:endParaRPr lang="fr-FR" dirty="0"/>
              </a:p>
            </p:txBody>
          </p:sp>
        </p:grpSp>
      </p:grpSp>
      <p:grpSp>
        <p:nvGrpSpPr>
          <p:cNvPr id="61" name="Groupe 60"/>
          <p:cNvGrpSpPr/>
          <p:nvPr/>
        </p:nvGrpSpPr>
        <p:grpSpPr>
          <a:xfrm>
            <a:off x="5062633" y="3853298"/>
            <a:ext cx="1021535" cy="266700"/>
            <a:chOff x="3851920" y="2721694"/>
            <a:chExt cx="1021535" cy="266700"/>
          </a:xfrm>
        </p:grpSpPr>
        <p:pic>
          <p:nvPicPr>
            <p:cNvPr id="62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9632"/>
              <a:ext cx="228600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221" y="2721694"/>
              <a:ext cx="4191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5" y="275503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Groupe 68"/>
          <p:cNvGrpSpPr/>
          <p:nvPr/>
        </p:nvGrpSpPr>
        <p:grpSpPr>
          <a:xfrm>
            <a:off x="5148064" y="3474436"/>
            <a:ext cx="877519" cy="250825"/>
            <a:chOff x="3854818" y="2449537"/>
            <a:chExt cx="877519" cy="250825"/>
          </a:xfrm>
        </p:grpSpPr>
        <p:pic>
          <p:nvPicPr>
            <p:cNvPr id="7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818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e 3"/>
          <p:cNvGrpSpPr/>
          <p:nvPr/>
        </p:nvGrpSpPr>
        <p:grpSpPr>
          <a:xfrm>
            <a:off x="4497383" y="2675656"/>
            <a:ext cx="1586785" cy="1552278"/>
            <a:chOff x="4497383" y="2675656"/>
            <a:chExt cx="1586785" cy="1552278"/>
          </a:xfrm>
        </p:grpSpPr>
        <p:grpSp>
          <p:nvGrpSpPr>
            <p:cNvPr id="56" name="Groupe 55"/>
            <p:cNvGrpSpPr/>
            <p:nvPr/>
          </p:nvGrpSpPr>
          <p:grpSpPr>
            <a:xfrm>
              <a:off x="5004048" y="2675656"/>
              <a:ext cx="360040" cy="1552278"/>
              <a:chOff x="3275856" y="2643218"/>
              <a:chExt cx="360040" cy="1480810"/>
            </a:xfrm>
          </p:grpSpPr>
          <p:cxnSp>
            <p:nvCxnSpPr>
              <p:cNvPr id="78" name="Connecteur droit 77"/>
              <p:cNvCxnSpPr/>
              <p:nvPr/>
            </p:nvCxnSpPr>
            <p:spPr>
              <a:xfrm flipV="1">
                <a:off x="3635896" y="2643218"/>
                <a:ext cx="0" cy="1480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flipV="1">
                <a:off x="3275856" y="2643218"/>
                <a:ext cx="0" cy="1480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ZoneTexte 58"/>
            <p:cNvSpPr txBox="1"/>
            <p:nvPr/>
          </p:nvSpPr>
          <p:spPr>
            <a:xfrm>
              <a:off x="4497383" y="2870182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3600       60        1</a:t>
              </a:r>
              <a:endParaRPr lang="fr-FR" sz="1200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4698139" y="2675656"/>
              <a:ext cx="10583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h      mn         s</a:t>
              </a:r>
              <a:endParaRPr lang="fr-FR" sz="1200" dirty="0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4537204" y="2891680"/>
              <a:ext cx="1546964" cy="216024"/>
              <a:chOff x="4743260" y="2891680"/>
              <a:chExt cx="908860" cy="216024"/>
            </a:xfrm>
          </p:grpSpPr>
          <p:cxnSp>
            <p:nvCxnSpPr>
              <p:cNvPr id="72" name="Connecteur droit 71"/>
              <p:cNvCxnSpPr/>
              <p:nvPr/>
            </p:nvCxnSpPr>
            <p:spPr>
              <a:xfrm>
                <a:off x="4743260" y="2891680"/>
                <a:ext cx="9088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4743260" y="3107704"/>
                <a:ext cx="9088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e 82"/>
          <p:cNvGrpSpPr/>
          <p:nvPr/>
        </p:nvGrpSpPr>
        <p:grpSpPr>
          <a:xfrm>
            <a:off x="3231092" y="2675655"/>
            <a:ext cx="908860" cy="1552278"/>
            <a:chOff x="3231092" y="2427733"/>
            <a:chExt cx="908860" cy="1552278"/>
          </a:xfrm>
        </p:grpSpPr>
        <p:grpSp>
          <p:nvGrpSpPr>
            <p:cNvPr id="84" name="Groupe 83"/>
            <p:cNvGrpSpPr/>
            <p:nvPr/>
          </p:nvGrpSpPr>
          <p:grpSpPr>
            <a:xfrm>
              <a:off x="3601102" y="2427733"/>
              <a:ext cx="198931" cy="1552278"/>
              <a:chOff x="3601102" y="2643218"/>
              <a:chExt cx="198931" cy="1355089"/>
            </a:xfrm>
          </p:grpSpPr>
          <p:cxnSp>
            <p:nvCxnSpPr>
              <p:cNvPr id="89" name="Connecteur droit 88"/>
              <p:cNvCxnSpPr/>
              <p:nvPr/>
            </p:nvCxnSpPr>
            <p:spPr>
              <a:xfrm flipV="1">
                <a:off x="3800033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 flipV="1">
                <a:off x="3601102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ZoneTexte 84"/>
            <p:cNvSpPr txBox="1"/>
            <p:nvPr/>
          </p:nvSpPr>
          <p:spPr>
            <a:xfrm>
              <a:off x="3231092" y="2622260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100  10  1</a:t>
              </a:r>
              <a:endParaRPr lang="fr-FR" sz="1200" dirty="0"/>
            </a:p>
          </p:txBody>
        </p:sp>
        <p:cxnSp>
          <p:nvCxnSpPr>
            <p:cNvPr id="86" name="Connecteur droit 85"/>
            <p:cNvCxnSpPr/>
            <p:nvPr/>
          </p:nvCxnSpPr>
          <p:spPr>
            <a:xfrm>
              <a:off x="3231092" y="2643758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3347864" y="2427734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    </a:t>
              </a:r>
              <a:r>
                <a:rPr lang="fr-FR" sz="1200" dirty="0"/>
                <a:t>d</a:t>
              </a:r>
              <a:r>
                <a:rPr lang="fr-FR" sz="1200" dirty="0" smtClean="0"/>
                <a:t>    </a:t>
              </a:r>
              <a:r>
                <a:rPr lang="fr-FR" sz="1200" dirty="0"/>
                <a:t>u</a:t>
              </a:r>
            </a:p>
          </p:txBody>
        </p:sp>
        <p:cxnSp>
          <p:nvCxnSpPr>
            <p:cNvPr id="88" name="Connecteur droit 87"/>
            <p:cNvCxnSpPr/>
            <p:nvPr/>
          </p:nvCxnSpPr>
          <p:spPr>
            <a:xfrm>
              <a:off x="3231092" y="2859782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56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appels sur la numération</a:t>
            </a:r>
            <a:endParaRPr lang="fr-FR" sz="3200" dirty="0"/>
          </a:p>
        </p:txBody>
      </p:sp>
      <p:sp>
        <p:nvSpPr>
          <p:cNvPr id="51" name="Espace réservé du pied de page 3"/>
          <p:cNvSpPr txBox="1">
            <a:spLocks/>
          </p:cNvSpPr>
          <p:nvPr/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1701240" y="1945744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032735" y="19457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positionnelle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2063391" y="15026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base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987824" y="1502663"/>
            <a:ext cx="1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 décimale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1619672" y="4227934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619672" y="235572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619672" y="1491630"/>
            <a:ext cx="6048672" cy="1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2915816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499992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619672" y="1504862"/>
            <a:ext cx="0" cy="272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1913" y="307718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2 1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522792" y="3143891"/>
            <a:ext cx="502791" cy="266700"/>
            <a:chOff x="4229546" y="2196306"/>
            <a:chExt cx="502791" cy="266700"/>
          </a:xfrm>
        </p:grpSpPr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6306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546" y="2196306"/>
              <a:ext cx="3587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1" name="Connecteur droit 120"/>
          <p:cNvCxnSpPr/>
          <p:nvPr/>
        </p:nvCxnSpPr>
        <p:spPr>
          <a:xfrm>
            <a:off x="6228184" y="1113006"/>
            <a:ext cx="0" cy="311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1619672" y="191438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915816" y="112229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3025036" y="11130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actuelle</a:t>
            </a:r>
            <a:endParaRPr lang="fr-FR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742769" y="1113006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s</a:t>
            </a:r>
            <a:r>
              <a:rPr lang="fr-FR" dirty="0" smtClean="0"/>
              <a:t>umérienne</a:t>
            </a:r>
            <a:endParaRPr lang="fr-FR" dirty="0"/>
          </a:p>
        </p:txBody>
      </p:sp>
      <p:sp>
        <p:nvSpPr>
          <p:cNvPr id="144" name="ZoneTexte 143"/>
          <p:cNvSpPr txBox="1"/>
          <p:nvPr/>
        </p:nvSpPr>
        <p:spPr>
          <a:xfrm>
            <a:off x="3354362" y="375581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1 5 3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3541913" y="339979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6 1</a:t>
            </a:r>
          </a:p>
        </p:txBody>
      </p:sp>
      <p:cxnSp>
        <p:nvCxnSpPr>
          <p:cNvPr id="148" name="Connecteur droit 147"/>
          <p:cNvCxnSpPr/>
          <p:nvPr/>
        </p:nvCxnSpPr>
        <p:spPr>
          <a:xfrm>
            <a:off x="7668344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6319185" y="1113006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romaine</a:t>
            </a:r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6228184" y="1491630"/>
            <a:ext cx="1386892" cy="823446"/>
            <a:chOff x="6228184" y="1491630"/>
            <a:chExt cx="1386892" cy="823446"/>
          </a:xfrm>
        </p:grpSpPr>
        <p:sp>
          <p:nvSpPr>
            <p:cNvPr id="62" name="ZoneTexte 61"/>
            <p:cNvSpPr txBox="1"/>
            <p:nvPr/>
          </p:nvSpPr>
          <p:spPr>
            <a:xfrm>
              <a:off x="6300192" y="1945744"/>
              <a:ext cx="939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additive</a:t>
              </a:r>
              <a:endParaRPr lang="fr-FR" dirty="0"/>
            </a:p>
          </p:txBody>
        </p:sp>
        <p:sp>
          <p:nvSpPr>
            <p:cNvPr id="149" name="ZoneTexte 148"/>
            <p:cNvSpPr txBox="1"/>
            <p:nvPr/>
          </p:nvSpPr>
          <p:spPr>
            <a:xfrm>
              <a:off x="6228184" y="1491630"/>
              <a:ext cx="1386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10 décimale</a:t>
              </a:r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499992" y="1504862"/>
            <a:ext cx="1707583" cy="1210904"/>
            <a:chOff x="4499992" y="1504862"/>
            <a:chExt cx="1707583" cy="1210904"/>
          </a:xfrm>
        </p:grpSpPr>
        <p:sp>
          <p:nvSpPr>
            <p:cNvPr id="67" name="ZoneTexte 66"/>
            <p:cNvSpPr txBox="1"/>
            <p:nvPr/>
          </p:nvSpPr>
          <p:spPr>
            <a:xfrm>
              <a:off x="4499992" y="1504862"/>
              <a:ext cx="1707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60 sexagésimale</a:t>
              </a:r>
              <a:endParaRPr lang="fr-FR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537204" y="1945744"/>
              <a:ext cx="1402948" cy="770022"/>
              <a:chOff x="4537204" y="1945744"/>
              <a:chExt cx="1402948" cy="770022"/>
            </a:xfrm>
          </p:grpSpPr>
          <p:sp>
            <p:nvSpPr>
              <p:cNvPr id="137" name="ZoneTexte 136"/>
              <p:cNvSpPr txBox="1"/>
              <p:nvPr/>
            </p:nvSpPr>
            <p:spPr>
              <a:xfrm>
                <a:off x="4537204" y="1945744"/>
                <a:ext cx="1402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positionnelle</a:t>
                </a:r>
                <a:endParaRPr lang="fr-FR" dirty="0"/>
              </a:p>
            </p:txBody>
          </p:sp>
          <p:pic>
            <p:nvPicPr>
              <p:cNvPr id="49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7807" y="2405688"/>
                <a:ext cx="160337" cy="25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408863"/>
                <a:ext cx="274637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ZoneTexte 1"/>
              <p:cNvSpPr txBox="1"/>
              <p:nvPr/>
            </p:nvSpPr>
            <p:spPr>
              <a:xfrm>
                <a:off x="5494450" y="23464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</a:t>
                </a:r>
                <a:endParaRPr lang="fr-FR" dirty="0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4788024" y="234643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10</a:t>
                </a:r>
                <a:endParaRPr lang="fr-FR" dirty="0"/>
              </a:p>
            </p:txBody>
          </p:sp>
        </p:grpSp>
      </p:grpSp>
      <p:grpSp>
        <p:nvGrpSpPr>
          <p:cNvPr id="69" name="Groupe 68"/>
          <p:cNvGrpSpPr/>
          <p:nvPr/>
        </p:nvGrpSpPr>
        <p:grpSpPr>
          <a:xfrm>
            <a:off x="5062633" y="3853298"/>
            <a:ext cx="1021535" cy="266700"/>
            <a:chOff x="3851920" y="2721694"/>
            <a:chExt cx="1021535" cy="266700"/>
          </a:xfrm>
        </p:grpSpPr>
        <p:pic>
          <p:nvPicPr>
            <p:cNvPr id="70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9632"/>
              <a:ext cx="228600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221" y="2721694"/>
              <a:ext cx="4191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5" y="275503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Groupe 72"/>
          <p:cNvGrpSpPr/>
          <p:nvPr/>
        </p:nvGrpSpPr>
        <p:grpSpPr>
          <a:xfrm>
            <a:off x="5148064" y="3474436"/>
            <a:ext cx="877519" cy="250825"/>
            <a:chOff x="3854818" y="2449537"/>
            <a:chExt cx="877519" cy="250825"/>
          </a:xfrm>
        </p:grpSpPr>
        <p:pic>
          <p:nvPicPr>
            <p:cNvPr id="77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818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Groupe 80"/>
          <p:cNvGrpSpPr/>
          <p:nvPr/>
        </p:nvGrpSpPr>
        <p:grpSpPr>
          <a:xfrm>
            <a:off x="3231092" y="2675655"/>
            <a:ext cx="908860" cy="1552278"/>
            <a:chOff x="3231092" y="2427733"/>
            <a:chExt cx="908860" cy="1552278"/>
          </a:xfrm>
        </p:grpSpPr>
        <p:grpSp>
          <p:nvGrpSpPr>
            <p:cNvPr id="83" name="Groupe 82"/>
            <p:cNvGrpSpPr/>
            <p:nvPr/>
          </p:nvGrpSpPr>
          <p:grpSpPr>
            <a:xfrm>
              <a:off x="3601102" y="2427733"/>
              <a:ext cx="198931" cy="1552278"/>
              <a:chOff x="3601102" y="2643218"/>
              <a:chExt cx="198931" cy="1355089"/>
            </a:xfrm>
          </p:grpSpPr>
          <p:cxnSp>
            <p:nvCxnSpPr>
              <p:cNvPr id="88" name="Connecteur droit 87"/>
              <p:cNvCxnSpPr/>
              <p:nvPr/>
            </p:nvCxnSpPr>
            <p:spPr>
              <a:xfrm flipV="1">
                <a:off x="3800033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flipV="1">
                <a:off x="3601102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ZoneTexte 83"/>
            <p:cNvSpPr txBox="1"/>
            <p:nvPr/>
          </p:nvSpPr>
          <p:spPr>
            <a:xfrm>
              <a:off x="3231092" y="2622260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100  10  1</a:t>
              </a:r>
              <a:endParaRPr lang="fr-FR" sz="1200" dirty="0"/>
            </a:p>
          </p:txBody>
        </p:sp>
        <p:cxnSp>
          <p:nvCxnSpPr>
            <p:cNvPr id="85" name="Connecteur droit 84"/>
            <p:cNvCxnSpPr/>
            <p:nvPr/>
          </p:nvCxnSpPr>
          <p:spPr>
            <a:xfrm>
              <a:off x="3231092" y="2643758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/>
            <p:cNvSpPr txBox="1"/>
            <p:nvPr/>
          </p:nvSpPr>
          <p:spPr>
            <a:xfrm>
              <a:off x="3347864" y="2427734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    </a:t>
              </a:r>
              <a:r>
                <a:rPr lang="fr-FR" sz="1200" dirty="0"/>
                <a:t>d</a:t>
              </a:r>
              <a:r>
                <a:rPr lang="fr-FR" sz="1200" dirty="0" smtClean="0"/>
                <a:t>    </a:t>
              </a:r>
              <a:r>
                <a:rPr lang="fr-FR" sz="1200" dirty="0"/>
                <a:t>u</a:t>
              </a:r>
            </a:p>
          </p:txBody>
        </p:sp>
        <p:cxnSp>
          <p:nvCxnSpPr>
            <p:cNvPr id="87" name="Connecteur droit 86"/>
            <p:cNvCxnSpPr/>
            <p:nvPr/>
          </p:nvCxnSpPr>
          <p:spPr>
            <a:xfrm>
              <a:off x="3231092" y="2859782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e 89"/>
          <p:cNvGrpSpPr/>
          <p:nvPr/>
        </p:nvGrpSpPr>
        <p:grpSpPr>
          <a:xfrm>
            <a:off x="4497383" y="2675656"/>
            <a:ext cx="1586785" cy="1552278"/>
            <a:chOff x="4497383" y="2675656"/>
            <a:chExt cx="1586785" cy="1552278"/>
          </a:xfrm>
        </p:grpSpPr>
        <p:grpSp>
          <p:nvGrpSpPr>
            <p:cNvPr id="91" name="Groupe 90"/>
            <p:cNvGrpSpPr/>
            <p:nvPr/>
          </p:nvGrpSpPr>
          <p:grpSpPr>
            <a:xfrm>
              <a:off x="5004048" y="2675656"/>
              <a:ext cx="360040" cy="1552278"/>
              <a:chOff x="3275856" y="2643218"/>
              <a:chExt cx="360040" cy="1480810"/>
            </a:xfrm>
          </p:grpSpPr>
          <p:cxnSp>
            <p:nvCxnSpPr>
              <p:cNvPr id="97" name="Connecteur droit 96"/>
              <p:cNvCxnSpPr/>
              <p:nvPr/>
            </p:nvCxnSpPr>
            <p:spPr>
              <a:xfrm flipV="1">
                <a:off x="3635896" y="2643218"/>
                <a:ext cx="0" cy="1480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 flipV="1">
                <a:off x="3275856" y="2643218"/>
                <a:ext cx="0" cy="1480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ZoneTexte 91"/>
            <p:cNvSpPr txBox="1"/>
            <p:nvPr/>
          </p:nvSpPr>
          <p:spPr>
            <a:xfrm>
              <a:off x="4497383" y="2870182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3600       60        1</a:t>
              </a:r>
              <a:endParaRPr lang="fr-FR" sz="1200" dirty="0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4698139" y="2675656"/>
              <a:ext cx="10583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h      mn         s</a:t>
              </a:r>
              <a:endParaRPr lang="fr-FR" sz="1200" dirty="0"/>
            </a:p>
          </p:txBody>
        </p:sp>
        <p:grpSp>
          <p:nvGrpSpPr>
            <p:cNvPr id="94" name="Groupe 93"/>
            <p:cNvGrpSpPr/>
            <p:nvPr/>
          </p:nvGrpSpPr>
          <p:grpSpPr>
            <a:xfrm>
              <a:off x="4537204" y="2891680"/>
              <a:ext cx="1546964" cy="216024"/>
              <a:chOff x="4743260" y="2891680"/>
              <a:chExt cx="908860" cy="216024"/>
            </a:xfrm>
          </p:grpSpPr>
          <p:cxnSp>
            <p:nvCxnSpPr>
              <p:cNvPr id="95" name="Connecteur droit 94"/>
              <p:cNvCxnSpPr/>
              <p:nvPr/>
            </p:nvCxnSpPr>
            <p:spPr>
              <a:xfrm>
                <a:off x="4743260" y="2891680"/>
                <a:ext cx="9088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>
                <a:off x="4743260" y="3107704"/>
                <a:ext cx="9088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340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appels sur la numération</a:t>
            </a:r>
            <a:endParaRPr lang="fr-FR" sz="3200" dirty="0"/>
          </a:p>
        </p:txBody>
      </p:sp>
      <p:sp>
        <p:nvSpPr>
          <p:cNvPr id="51" name="Espace réservé du pied de page 3"/>
          <p:cNvSpPr txBox="1">
            <a:spLocks/>
          </p:cNvSpPr>
          <p:nvPr/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1701240" y="1945744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032735" y="19457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positionnelle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2063391" y="15026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base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987824" y="1502663"/>
            <a:ext cx="1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 décimale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1619672" y="4227934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619672" y="235572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619672" y="1491630"/>
            <a:ext cx="6048672" cy="1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2915816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499992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619672" y="1504862"/>
            <a:ext cx="0" cy="272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1913" y="307718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2 1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522792" y="3143891"/>
            <a:ext cx="502791" cy="266700"/>
            <a:chOff x="4229546" y="2196306"/>
            <a:chExt cx="502791" cy="266700"/>
          </a:xfrm>
        </p:grpSpPr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6306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546" y="2196306"/>
              <a:ext cx="3587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5" name="ZoneTexte 94"/>
          <p:cNvSpPr txBox="1"/>
          <p:nvPr/>
        </p:nvSpPr>
        <p:spPr>
          <a:xfrm>
            <a:off x="7008644" y="3046409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dirty="0" smtClean="0"/>
              <a:t>XXI</a:t>
            </a:r>
            <a:endParaRPr lang="fr-FR" sz="2400" dirty="0"/>
          </a:p>
        </p:txBody>
      </p:sp>
      <p:cxnSp>
        <p:nvCxnSpPr>
          <p:cNvPr id="121" name="Connecteur droit 120"/>
          <p:cNvCxnSpPr/>
          <p:nvPr/>
        </p:nvCxnSpPr>
        <p:spPr>
          <a:xfrm>
            <a:off x="6228184" y="1113006"/>
            <a:ext cx="0" cy="311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1619672" y="191438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915816" y="112229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3025036" y="11130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actuelle</a:t>
            </a:r>
            <a:endParaRPr lang="fr-FR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742769" y="1113006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s</a:t>
            </a:r>
            <a:r>
              <a:rPr lang="fr-FR" dirty="0" smtClean="0"/>
              <a:t>umérienne</a:t>
            </a:r>
            <a:endParaRPr lang="fr-FR" dirty="0"/>
          </a:p>
        </p:txBody>
      </p:sp>
      <p:sp>
        <p:nvSpPr>
          <p:cNvPr id="144" name="ZoneTexte 143"/>
          <p:cNvSpPr txBox="1"/>
          <p:nvPr/>
        </p:nvSpPr>
        <p:spPr>
          <a:xfrm>
            <a:off x="3354362" y="375581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1 5 3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3541913" y="339979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6 1</a:t>
            </a:r>
          </a:p>
        </p:txBody>
      </p:sp>
      <p:cxnSp>
        <p:nvCxnSpPr>
          <p:cNvPr id="148" name="Connecteur droit 147"/>
          <p:cNvCxnSpPr/>
          <p:nvPr/>
        </p:nvCxnSpPr>
        <p:spPr>
          <a:xfrm>
            <a:off x="7668344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6319185" y="1113006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romaine</a:t>
            </a:r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6228184" y="1491630"/>
            <a:ext cx="1386892" cy="823446"/>
            <a:chOff x="6228184" y="1491630"/>
            <a:chExt cx="1386892" cy="823446"/>
          </a:xfrm>
        </p:grpSpPr>
        <p:sp>
          <p:nvSpPr>
            <p:cNvPr id="62" name="ZoneTexte 61"/>
            <p:cNvSpPr txBox="1"/>
            <p:nvPr/>
          </p:nvSpPr>
          <p:spPr>
            <a:xfrm>
              <a:off x="6300192" y="1945744"/>
              <a:ext cx="939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additive</a:t>
              </a:r>
              <a:endParaRPr lang="fr-FR" dirty="0"/>
            </a:p>
          </p:txBody>
        </p:sp>
        <p:sp>
          <p:nvSpPr>
            <p:cNvPr id="149" name="ZoneTexte 148"/>
            <p:cNvSpPr txBox="1"/>
            <p:nvPr/>
          </p:nvSpPr>
          <p:spPr>
            <a:xfrm>
              <a:off x="6228184" y="1491630"/>
              <a:ext cx="1386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10 décimale</a:t>
              </a:r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499992" y="1504862"/>
            <a:ext cx="1707583" cy="1210904"/>
            <a:chOff x="4499992" y="1504862"/>
            <a:chExt cx="1707583" cy="1210904"/>
          </a:xfrm>
        </p:grpSpPr>
        <p:sp>
          <p:nvSpPr>
            <p:cNvPr id="67" name="ZoneTexte 66"/>
            <p:cNvSpPr txBox="1"/>
            <p:nvPr/>
          </p:nvSpPr>
          <p:spPr>
            <a:xfrm>
              <a:off x="4499992" y="1504862"/>
              <a:ext cx="1707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60 sexagésimale</a:t>
              </a:r>
              <a:endParaRPr lang="fr-FR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537204" y="1945744"/>
              <a:ext cx="1402948" cy="770022"/>
              <a:chOff x="4537204" y="1945744"/>
              <a:chExt cx="1402948" cy="770022"/>
            </a:xfrm>
          </p:grpSpPr>
          <p:sp>
            <p:nvSpPr>
              <p:cNvPr id="137" name="ZoneTexte 136"/>
              <p:cNvSpPr txBox="1"/>
              <p:nvPr/>
            </p:nvSpPr>
            <p:spPr>
              <a:xfrm>
                <a:off x="4537204" y="1945744"/>
                <a:ext cx="1402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positionnelle</a:t>
                </a:r>
                <a:endParaRPr lang="fr-FR" dirty="0"/>
              </a:p>
            </p:txBody>
          </p:sp>
          <p:pic>
            <p:nvPicPr>
              <p:cNvPr id="49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7807" y="2405688"/>
                <a:ext cx="160337" cy="25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408863"/>
                <a:ext cx="274637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ZoneTexte 1"/>
              <p:cNvSpPr txBox="1"/>
              <p:nvPr/>
            </p:nvSpPr>
            <p:spPr>
              <a:xfrm>
                <a:off x="5494450" y="23464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</a:t>
                </a:r>
                <a:endParaRPr lang="fr-FR" dirty="0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4788024" y="234643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10</a:t>
                </a:r>
                <a:endParaRPr lang="fr-FR" dirty="0"/>
              </a:p>
            </p:txBody>
          </p:sp>
        </p:grpSp>
      </p:grpSp>
      <p:grpSp>
        <p:nvGrpSpPr>
          <p:cNvPr id="70" name="Groupe 69"/>
          <p:cNvGrpSpPr/>
          <p:nvPr/>
        </p:nvGrpSpPr>
        <p:grpSpPr>
          <a:xfrm>
            <a:off x="5062633" y="3853298"/>
            <a:ext cx="1021535" cy="266700"/>
            <a:chOff x="3851920" y="2721694"/>
            <a:chExt cx="1021535" cy="266700"/>
          </a:xfrm>
        </p:grpSpPr>
        <p:pic>
          <p:nvPicPr>
            <p:cNvPr id="71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9632"/>
              <a:ext cx="228600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221" y="2721694"/>
              <a:ext cx="4191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5" y="275503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" name="Groupe 76"/>
          <p:cNvGrpSpPr/>
          <p:nvPr/>
        </p:nvGrpSpPr>
        <p:grpSpPr>
          <a:xfrm>
            <a:off x="5148064" y="3474436"/>
            <a:ext cx="877519" cy="250825"/>
            <a:chOff x="3854818" y="2449537"/>
            <a:chExt cx="877519" cy="250825"/>
          </a:xfrm>
        </p:grpSpPr>
        <p:pic>
          <p:nvPicPr>
            <p:cNvPr id="7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818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" name="Groupe 82"/>
          <p:cNvGrpSpPr/>
          <p:nvPr/>
        </p:nvGrpSpPr>
        <p:grpSpPr>
          <a:xfrm>
            <a:off x="3231092" y="2675655"/>
            <a:ext cx="908860" cy="1552278"/>
            <a:chOff x="3231092" y="2427733"/>
            <a:chExt cx="908860" cy="1552278"/>
          </a:xfrm>
        </p:grpSpPr>
        <p:grpSp>
          <p:nvGrpSpPr>
            <p:cNvPr id="84" name="Groupe 83"/>
            <p:cNvGrpSpPr/>
            <p:nvPr/>
          </p:nvGrpSpPr>
          <p:grpSpPr>
            <a:xfrm>
              <a:off x="3601102" y="2427733"/>
              <a:ext cx="198931" cy="1552278"/>
              <a:chOff x="3601102" y="2643218"/>
              <a:chExt cx="198931" cy="1355089"/>
            </a:xfrm>
          </p:grpSpPr>
          <p:cxnSp>
            <p:nvCxnSpPr>
              <p:cNvPr id="89" name="Connecteur droit 88"/>
              <p:cNvCxnSpPr/>
              <p:nvPr/>
            </p:nvCxnSpPr>
            <p:spPr>
              <a:xfrm flipV="1">
                <a:off x="3800033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 flipV="1">
                <a:off x="3601102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ZoneTexte 84"/>
            <p:cNvSpPr txBox="1"/>
            <p:nvPr/>
          </p:nvSpPr>
          <p:spPr>
            <a:xfrm>
              <a:off x="3231092" y="2622260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100  10  1</a:t>
              </a:r>
              <a:endParaRPr lang="fr-FR" sz="1200" dirty="0"/>
            </a:p>
          </p:txBody>
        </p:sp>
        <p:cxnSp>
          <p:nvCxnSpPr>
            <p:cNvPr id="86" name="Connecteur droit 85"/>
            <p:cNvCxnSpPr/>
            <p:nvPr/>
          </p:nvCxnSpPr>
          <p:spPr>
            <a:xfrm>
              <a:off x="3231092" y="2643758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3347864" y="2427734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    </a:t>
              </a:r>
              <a:r>
                <a:rPr lang="fr-FR" sz="1200" dirty="0"/>
                <a:t>d</a:t>
              </a:r>
              <a:r>
                <a:rPr lang="fr-FR" sz="1200" dirty="0" smtClean="0"/>
                <a:t>    </a:t>
              </a:r>
              <a:r>
                <a:rPr lang="fr-FR" sz="1200" dirty="0"/>
                <a:t>u</a:t>
              </a:r>
            </a:p>
          </p:txBody>
        </p:sp>
        <p:cxnSp>
          <p:nvCxnSpPr>
            <p:cNvPr id="88" name="Connecteur droit 87"/>
            <p:cNvCxnSpPr/>
            <p:nvPr/>
          </p:nvCxnSpPr>
          <p:spPr>
            <a:xfrm>
              <a:off x="3231092" y="2859782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/>
          <p:cNvGrpSpPr/>
          <p:nvPr/>
        </p:nvGrpSpPr>
        <p:grpSpPr>
          <a:xfrm>
            <a:off x="4497383" y="2675656"/>
            <a:ext cx="1586785" cy="1552278"/>
            <a:chOff x="4497383" y="2675656"/>
            <a:chExt cx="1586785" cy="1552278"/>
          </a:xfrm>
        </p:grpSpPr>
        <p:grpSp>
          <p:nvGrpSpPr>
            <p:cNvPr id="92" name="Groupe 91"/>
            <p:cNvGrpSpPr/>
            <p:nvPr/>
          </p:nvGrpSpPr>
          <p:grpSpPr>
            <a:xfrm>
              <a:off x="5004048" y="2675656"/>
              <a:ext cx="360040" cy="1552278"/>
              <a:chOff x="3275856" y="2643218"/>
              <a:chExt cx="360040" cy="1480810"/>
            </a:xfrm>
          </p:grpSpPr>
          <p:cxnSp>
            <p:nvCxnSpPr>
              <p:cNvPr id="99" name="Connecteur droit 98"/>
              <p:cNvCxnSpPr/>
              <p:nvPr/>
            </p:nvCxnSpPr>
            <p:spPr>
              <a:xfrm flipV="1">
                <a:off x="3635896" y="2643218"/>
                <a:ext cx="0" cy="1480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 flipV="1">
                <a:off x="3275856" y="2643218"/>
                <a:ext cx="0" cy="1480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ZoneTexte 92"/>
            <p:cNvSpPr txBox="1"/>
            <p:nvPr/>
          </p:nvSpPr>
          <p:spPr>
            <a:xfrm>
              <a:off x="4497383" y="2870182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3600       60        1</a:t>
              </a:r>
              <a:endParaRPr lang="fr-FR" sz="1200" dirty="0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4698139" y="2675656"/>
              <a:ext cx="10583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h      mn         s</a:t>
              </a:r>
              <a:endParaRPr lang="fr-FR" sz="1200" dirty="0"/>
            </a:p>
          </p:txBody>
        </p:sp>
        <p:grpSp>
          <p:nvGrpSpPr>
            <p:cNvPr id="96" name="Groupe 95"/>
            <p:cNvGrpSpPr/>
            <p:nvPr/>
          </p:nvGrpSpPr>
          <p:grpSpPr>
            <a:xfrm>
              <a:off x="4537204" y="2891680"/>
              <a:ext cx="1546964" cy="216024"/>
              <a:chOff x="4743260" y="2891680"/>
              <a:chExt cx="908860" cy="216024"/>
            </a:xfrm>
          </p:grpSpPr>
          <p:cxnSp>
            <p:nvCxnSpPr>
              <p:cNvPr id="97" name="Connecteur droit 96"/>
              <p:cNvCxnSpPr/>
              <p:nvPr/>
            </p:nvCxnSpPr>
            <p:spPr>
              <a:xfrm>
                <a:off x="4743260" y="2891680"/>
                <a:ext cx="9088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>
                <a:off x="4743260" y="3107704"/>
                <a:ext cx="9088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883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appels sur la numération</a:t>
            </a:r>
            <a:endParaRPr lang="fr-FR" sz="3200" dirty="0"/>
          </a:p>
        </p:txBody>
      </p:sp>
      <p:sp>
        <p:nvSpPr>
          <p:cNvPr id="51" name="Espace réservé du pied de page 3"/>
          <p:cNvSpPr txBox="1">
            <a:spLocks/>
          </p:cNvSpPr>
          <p:nvPr/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1701240" y="1945744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032735" y="19457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positionnelle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2063391" y="15026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base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987824" y="1502663"/>
            <a:ext cx="1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 décimale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1619672" y="4227934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619672" y="235572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619672" y="1491630"/>
            <a:ext cx="6048672" cy="1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2915816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499992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619672" y="1504862"/>
            <a:ext cx="0" cy="272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1913" y="307718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2 1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522792" y="3143891"/>
            <a:ext cx="502791" cy="266700"/>
            <a:chOff x="4229546" y="2196306"/>
            <a:chExt cx="502791" cy="266700"/>
          </a:xfrm>
        </p:grpSpPr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6306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546" y="2196306"/>
              <a:ext cx="3587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5" name="ZoneTexte 94"/>
          <p:cNvSpPr txBox="1"/>
          <p:nvPr/>
        </p:nvSpPr>
        <p:spPr>
          <a:xfrm>
            <a:off x="7008644" y="3046189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dirty="0" smtClean="0"/>
              <a:t>XXI</a:t>
            </a:r>
            <a:endParaRPr lang="fr-FR" sz="2400" dirty="0"/>
          </a:p>
        </p:txBody>
      </p:sp>
      <p:cxnSp>
        <p:nvCxnSpPr>
          <p:cNvPr id="121" name="Connecteur droit 120"/>
          <p:cNvCxnSpPr/>
          <p:nvPr/>
        </p:nvCxnSpPr>
        <p:spPr>
          <a:xfrm>
            <a:off x="6228184" y="1113006"/>
            <a:ext cx="0" cy="311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1619672" y="191438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915816" y="112229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3025036" y="11130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actuelle</a:t>
            </a:r>
            <a:endParaRPr lang="fr-FR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742769" y="1113006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s</a:t>
            </a:r>
            <a:r>
              <a:rPr lang="fr-FR" dirty="0" smtClean="0"/>
              <a:t>umérienne</a:t>
            </a:r>
            <a:endParaRPr lang="fr-FR" dirty="0"/>
          </a:p>
        </p:txBody>
      </p:sp>
      <p:sp>
        <p:nvSpPr>
          <p:cNvPr id="144" name="ZoneTexte 143"/>
          <p:cNvSpPr txBox="1"/>
          <p:nvPr/>
        </p:nvSpPr>
        <p:spPr>
          <a:xfrm>
            <a:off x="3354362" y="375581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1 5 3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3541913" y="339979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6 1</a:t>
            </a:r>
          </a:p>
        </p:txBody>
      </p:sp>
      <p:sp>
        <p:nvSpPr>
          <p:cNvPr id="146" name="ZoneTexte 145"/>
          <p:cNvSpPr txBox="1"/>
          <p:nvPr/>
        </p:nvSpPr>
        <p:spPr>
          <a:xfrm>
            <a:off x="7039102" y="3369016"/>
            <a:ext cx="551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dirty="0" smtClean="0"/>
              <a:t>LXI</a:t>
            </a:r>
            <a:endParaRPr lang="fr-FR" sz="2400" dirty="0"/>
          </a:p>
        </p:txBody>
      </p:sp>
      <p:cxnSp>
        <p:nvCxnSpPr>
          <p:cNvPr id="148" name="Connecteur droit 147"/>
          <p:cNvCxnSpPr/>
          <p:nvPr/>
        </p:nvCxnSpPr>
        <p:spPr>
          <a:xfrm>
            <a:off x="7668344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6319185" y="1113006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romaine</a:t>
            </a:r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6228184" y="1491630"/>
            <a:ext cx="1386892" cy="823446"/>
            <a:chOff x="6228184" y="1491630"/>
            <a:chExt cx="1386892" cy="823446"/>
          </a:xfrm>
        </p:grpSpPr>
        <p:sp>
          <p:nvSpPr>
            <p:cNvPr id="62" name="ZoneTexte 61"/>
            <p:cNvSpPr txBox="1"/>
            <p:nvPr/>
          </p:nvSpPr>
          <p:spPr>
            <a:xfrm>
              <a:off x="6300192" y="1945744"/>
              <a:ext cx="939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additive</a:t>
              </a:r>
              <a:endParaRPr lang="fr-FR" dirty="0"/>
            </a:p>
          </p:txBody>
        </p:sp>
        <p:sp>
          <p:nvSpPr>
            <p:cNvPr id="149" name="ZoneTexte 148"/>
            <p:cNvSpPr txBox="1"/>
            <p:nvPr/>
          </p:nvSpPr>
          <p:spPr>
            <a:xfrm>
              <a:off x="6228184" y="1491630"/>
              <a:ext cx="1386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10 décimale</a:t>
              </a:r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499992" y="1504862"/>
            <a:ext cx="1707583" cy="1210904"/>
            <a:chOff x="4499992" y="1504862"/>
            <a:chExt cx="1707583" cy="1210904"/>
          </a:xfrm>
        </p:grpSpPr>
        <p:sp>
          <p:nvSpPr>
            <p:cNvPr id="67" name="ZoneTexte 66"/>
            <p:cNvSpPr txBox="1"/>
            <p:nvPr/>
          </p:nvSpPr>
          <p:spPr>
            <a:xfrm>
              <a:off x="4499992" y="1504862"/>
              <a:ext cx="1707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60 sexagésimale</a:t>
              </a:r>
              <a:endParaRPr lang="fr-FR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537204" y="1945744"/>
              <a:ext cx="1402948" cy="770022"/>
              <a:chOff x="4537204" y="1945744"/>
              <a:chExt cx="1402948" cy="770022"/>
            </a:xfrm>
          </p:grpSpPr>
          <p:sp>
            <p:nvSpPr>
              <p:cNvPr id="137" name="ZoneTexte 136"/>
              <p:cNvSpPr txBox="1"/>
              <p:nvPr/>
            </p:nvSpPr>
            <p:spPr>
              <a:xfrm>
                <a:off x="4537204" y="1945744"/>
                <a:ext cx="1402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positionnelle</a:t>
                </a:r>
                <a:endParaRPr lang="fr-FR" dirty="0"/>
              </a:p>
            </p:txBody>
          </p:sp>
          <p:pic>
            <p:nvPicPr>
              <p:cNvPr id="49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7807" y="2405688"/>
                <a:ext cx="160337" cy="25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408863"/>
                <a:ext cx="274637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ZoneTexte 1"/>
              <p:cNvSpPr txBox="1"/>
              <p:nvPr/>
            </p:nvSpPr>
            <p:spPr>
              <a:xfrm>
                <a:off x="5494450" y="23464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</a:t>
                </a:r>
                <a:endParaRPr lang="fr-FR" dirty="0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4788024" y="234643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10</a:t>
                </a:r>
                <a:endParaRPr lang="fr-FR" dirty="0"/>
              </a:p>
            </p:txBody>
          </p:sp>
        </p:grpSp>
      </p:grpSp>
      <p:grpSp>
        <p:nvGrpSpPr>
          <p:cNvPr id="71" name="Groupe 70"/>
          <p:cNvGrpSpPr/>
          <p:nvPr/>
        </p:nvGrpSpPr>
        <p:grpSpPr>
          <a:xfrm>
            <a:off x="5062633" y="3853298"/>
            <a:ext cx="1021535" cy="266700"/>
            <a:chOff x="3851920" y="2721694"/>
            <a:chExt cx="1021535" cy="266700"/>
          </a:xfrm>
        </p:grpSpPr>
        <p:pic>
          <p:nvPicPr>
            <p:cNvPr id="72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9632"/>
              <a:ext cx="228600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221" y="2721694"/>
              <a:ext cx="4191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5" y="275503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" name="Groupe 77"/>
          <p:cNvGrpSpPr/>
          <p:nvPr/>
        </p:nvGrpSpPr>
        <p:grpSpPr>
          <a:xfrm>
            <a:off x="5148064" y="3474436"/>
            <a:ext cx="877519" cy="250825"/>
            <a:chOff x="3854818" y="2449537"/>
            <a:chExt cx="877519" cy="250825"/>
          </a:xfrm>
        </p:grpSpPr>
        <p:pic>
          <p:nvPicPr>
            <p:cNvPr id="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818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4" name="Groupe 83"/>
          <p:cNvGrpSpPr/>
          <p:nvPr/>
        </p:nvGrpSpPr>
        <p:grpSpPr>
          <a:xfrm>
            <a:off x="3231092" y="2675655"/>
            <a:ext cx="908860" cy="1552278"/>
            <a:chOff x="3231092" y="2427733"/>
            <a:chExt cx="908860" cy="1552278"/>
          </a:xfrm>
        </p:grpSpPr>
        <p:grpSp>
          <p:nvGrpSpPr>
            <p:cNvPr id="85" name="Groupe 84"/>
            <p:cNvGrpSpPr/>
            <p:nvPr/>
          </p:nvGrpSpPr>
          <p:grpSpPr>
            <a:xfrm>
              <a:off x="3601102" y="2427733"/>
              <a:ext cx="198931" cy="1552278"/>
              <a:chOff x="3601102" y="2643218"/>
              <a:chExt cx="198931" cy="1355089"/>
            </a:xfrm>
          </p:grpSpPr>
          <p:cxnSp>
            <p:nvCxnSpPr>
              <p:cNvPr id="90" name="Connecteur droit 89"/>
              <p:cNvCxnSpPr/>
              <p:nvPr/>
            </p:nvCxnSpPr>
            <p:spPr>
              <a:xfrm flipV="1">
                <a:off x="3800033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 flipV="1">
                <a:off x="3601102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ZoneTexte 85"/>
            <p:cNvSpPr txBox="1"/>
            <p:nvPr/>
          </p:nvSpPr>
          <p:spPr>
            <a:xfrm>
              <a:off x="3231092" y="2622260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100  10  1</a:t>
              </a:r>
              <a:endParaRPr lang="fr-FR" sz="1200" dirty="0"/>
            </a:p>
          </p:txBody>
        </p:sp>
        <p:cxnSp>
          <p:nvCxnSpPr>
            <p:cNvPr id="87" name="Connecteur droit 86"/>
            <p:cNvCxnSpPr/>
            <p:nvPr/>
          </p:nvCxnSpPr>
          <p:spPr>
            <a:xfrm>
              <a:off x="3231092" y="2643758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ZoneTexte 87"/>
            <p:cNvSpPr txBox="1"/>
            <p:nvPr/>
          </p:nvSpPr>
          <p:spPr>
            <a:xfrm>
              <a:off x="3347864" y="2427734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    </a:t>
              </a:r>
              <a:r>
                <a:rPr lang="fr-FR" sz="1200" dirty="0"/>
                <a:t>d</a:t>
              </a:r>
              <a:r>
                <a:rPr lang="fr-FR" sz="1200" dirty="0" smtClean="0"/>
                <a:t>    </a:t>
              </a:r>
              <a:r>
                <a:rPr lang="fr-FR" sz="1200" dirty="0"/>
                <a:t>u</a:t>
              </a:r>
            </a:p>
          </p:txBody>
        </p:sp>
        <p:cxnSp>
          <p:nvCxnSpPr>
            <p:cNvPr id="89" name="Connecteur droit 88"/>
            <p:cNvCxnSpPr/>
            <p:nvPr/>
          </p:nvCxnSpPr>
          <p:spPr>
            <a:xfrm>
              <a:off x="3231092" y="2859782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e 91"/>
          <p:cNvGrpSpPr/>
          <p:nvPr/>
        </p:nvGrpSpPr>
        <p:grpSpPr>
          <a:xfrm>
            <a:off x="4497383" y="2675656"/>
            <a:ext cx="1586785" cy="1552278"/>
            <a:chOff x="4497383" y="2675656"/>
            <a:chExt cx="1586785" cy="1552278"/>
          </a:xfrm>
        </p:grpSpPr>
        <p:grpSp>
          <p:nvGrpSpPr>
            <p:cNvPr id="93" name="Groupe 92"/>
            <p:cNvGrpSpPr/>
            <p:nvPr/>
          </p:nvGrpSpPr>
          <p:grpSpPr>
            <a:xfrm>
              <a:off x="5004048" y="2675656"/>
              <a:ext cx="360040" cy="1552278"/>
              <a:chOff x="3275856" y="2643218"/>
              <a:chExt cx="360040" cy="1480810"/>
            </a:xfrm>
          </p:grpSpPr>
          <p:cxnSp>
            <p:nvCxnSpPr>
              <p:cNvPr id="100" name="Connecteur droit 99"/>
              <p:cNvCxnSpPr/>
              <p:nvPr/>
            </p:nvCxnSpPr>
            <p:spPr>
              <a:xfrm flipV="1">
                <a:off x="3635896" y="2643218"/>
                <a:ext cx="0" cy="1480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flipV="1">
                <a:off x="3275856" y="2643218"/>
                <a:ext cx="0" cy="1480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ZoneTexte 93"/>
            <p:cNvSpPr txBox="1"/>
            <p:nvPr/>
          </p:nvSpPr>
          <p:spPr>
            <a:xfrm>
              <a:off x="4497383" y="2870182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3600       60        1</a:t>
              </a:r>
              <a:endParaRPr lang="fr-FR" sz="1200" dirty="0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4698139" y="2675656"/>
              <a:ext cx="10583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h      mn         s</a:t>
              </a:r>
              <a:endParaRPr lang="fr-FR" sz="1200" dirty="0"/>
            </a:p>
          </p:txBody>
        </p:sp>
        <p:grpSp>
          <p:nvGrpSpPr>
            <p:cNvPr id="97" name="Groupe 96"/>
            <p:cNvGrpSpPr/>
            <p:nvPr/>
          </p:nvGrpSpPr>
          <p:grpSpPr>
            <a:xfrm>
              <a:off x="4537204" y="2891680"/>
              <a:ext cx="1546964" cy="216024"/>
              <a:chOff x="4743260" y="2891680"/>
              <a:chExt cx="908860" cy="216024"/>
            </a:xfrm>
          </p:grpSpPr>
          <p:cxnSp>
            <p:nvCxnSpPr>
              <p:cNvPr id="98" name="Connecteur droit 97"/>
              <p:cNvCxnSpPr/>
              <p:nvPr/>
            </p:nvCxnSpPr>
            <p:spPr>
              <a:xfrm>
                <a:off x="4743260" y="2891680"/>
                <a:ext cx="9088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>
                <a:off x="4743260" y="3107704"/>
                <a:ext cx="9088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292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appels sur la numération</a:t>
            </a:r>
            <a:endParaRPr lang="fr-FR" sz="3200" dirty="0"/>
          </a:p>
        </p:txBody>
      </p:sp>
      <p:sp>
        <p:nvSpPr>
          <p:cNvPr id="51" name="Espace réservé du pied de page 3"/>
          <p:cNvSpPr txBox="1">
            <a:spLocks/>
          </p:cNvSpPr>
          <p:nvPr/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1701240" y="1945744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032735" y="19457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positionnelle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2063391" y="15026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base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987824" y="1502663"/>
            <a:ext cx="1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 décimale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1619672" y="4227934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619672" y="235572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619672" y="1491630"/>
            <a:ext cx="6048672" cy="1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2915816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499992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619672" y="1504862"/>
            <a:ext cx="0" cy="272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6228184" y="1113006"/>
            <a:ext cx="0" cy="311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1619672" y="191438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915816" y="112229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3025036" y="11130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actuelle</a:t>
            </a:r>
            <a:endParaRPr lang="fr-FR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742769" y="1113006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s</a:t>
            </a:r>
            <a:r>
              <a:rPr lang="fr-FR" dirty="0" smtClean="0"/>
              <a:t>umérienne</a:t>
            </a:r>
            <a:endParaRPr lang="fr-FR" dirty="0"/>
          </a:p>
        </p:txBody>
      </p:sp>
      <p:sp>
        <p:nvSpPr>
          <p:cNvPr id="145" name="ZoneTexte 144"/>
          <p:cNvSpPr txBox="1"/>
          <p:nvPr/>
        </p:nvSpPr>
        <p:spPr>
          <a:xfrm>
            <a:off x="6882007" y="3766269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dirty="0"/>
              <a:t>C</a:t>
            </a:r>
            <a:r>
              <a:rPr lang="fr-FR" sz="2400" dirty="0" smtClean="0"/>
              <a:t>LIII</a:t>
            </a:r>
            <a:endParaRPr lang="fr-FR" sz="2400" dirty="0"/>
          </a:p>
        </p:txBody>
      </p:sp>
      <p:cxnSp>
        <p:nvCxnSpPr>
          <p:cNvPr id="148" name="Connecteur droit 147"/>
          <p:cNvCxnSpPr/>
          <p:nvPr/>
        </p:nvCxnSpPr>
        <p:spPr>
          <a:xfrm>
            <a:off x="7668344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6319185" y="1113006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romaine</a:t>
            </a:r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6228184" y="1491630"/>
            <a:ext cx="1386892" cy="823446"/>
            <a:chOff x="6228184" y="1491630"/>
            <a:chExt cx="1386892" cy="823446"/>
          </a:xfrm>
        </p:grpSpPr>
        <p:sp>
          <p:nvSpPr>
            <p:cNvPr id="62" name="ZoneTexte 61"/>
            <p:cNvSpPr txBox="1"/>
            <p:nvPr/>
          </p:nvSpPr>
          <p:spPr>
            <a:xfrm>
              <a:off x="6300192" y="1945744"/>
              <a:ext cx="939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additive</a:t>
              </a:r>
              <a:endParaRPr lang="fr-FR" dirty="0"/>
            </a:p>
          </p:txBody>
        </p:sp>
        <p:sp>
          <p:nvSpPr>
            <p:cNvPr id="149" name="ZoneTexte 148"/>
            <p:cNvSpPr txBox="1"/>
            <p:nvPr/>
          </p:nvSpPr>
          <p:spPr>
            <a:xfrm>
              <a:off x="6228184" y="1491630"/>
              <a:ext cx="1386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10 décimale</a:t>
              </a:r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499992" y="1504862"/>
            <a:ext cx="1707583" cy="1210904"/>
            <a:chOff x="4499992" y="1504862"/>
            <a:chExt cx="1707583" cy="1210904"/>
          </a:xfrm>
        </p:grpSpPr>
        <p:sp>
          <p:nvSpPr>
            <p:cNvPr id="67" name="ZoneTexte 66"/>
            <p:cNvSpPr txBox="1"/>
            <p:nvPr/>
          </p:nvSpPr>
          <p:spPr>
            <a:xfrm>
              <a:off x="4499992" y="1504862"/>
              <a:ext cx="1707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60 sexagésimale</a:t>
              </a:r>
              <a:endParaRPr lang="fr-FR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537204" y="1945744"/>
              <a:ext cx="1402948" cy="770022"/>
              <a:chOff x="4537204" y="1945744"/>
              <a:chExt cx="1402948" cy="770022"/>
            </a:xfrm>
          </p:grpSpPr>
          <p:sp>
            <p:nvSpPr>
              <p:cNvPr id="137" name="ZoneTexte 136"/>
              <p:cNvSpPr txBox="1"/>
              <p:nvPr/>
            </p:nvSpPr>
            <p:spPr>
              <a:xfrm>
                <a:off x="4537204" y="1945744"/>
                <a:ext cx="1402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positionnelle</a:t>
                </a:r>
                <a:endParaRPr lang="fr-FR" dirty="0"/>
              </a:p>
            </p:txBody>
          </p:sp>
          <p:pic>
            <p:nvPicPr>
              <p:cNvPr id="49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7807" y="2405688"/>
                <a:ext cx="160337" cy="250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408863"/>
                <a:ext cx="274637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ZoneTexte 1"/>
              <p:cNvSpPr txBox="1"/>
              <p:nvPr/>
            </p:nvSpPr>
            <p:spPr>
              <a:xfrm>
                <a:off x="5494450" y="23464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</a:t>
                </a:r>
                <a:endParaRPr lang="fr-FR" dirty="0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4788024" y="234643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10</a:t>
                </a:r>
                <a:endParaRPr lang="fr-FR" dirty="0"/>
              </a:p>
            </p:txBody>
          </p:sp>
        </p:grpSp>
      </p:grpSp>
      <p:grpSp>
        <p:nvGrpSpPr>
          <p:cNvPr id="81" name="Groupe 80"/>
          <p:cNvGrpSpPr/>
          <p:nvPr/>
        </p:nvGrpSpPr>
        <p:grpSpPr>
          <a:xfrm>
            <a:off x="3231092" y="2675655"/>
            <a:ext cx="908860" cy="1552278"/>
            <a:chOff x="3231092" y="2427733"/>
            <a:chExt cx="908860" cy="1552278"/>
          </a:xfrm>
        </p:grpSpPr>
        <p:grpSp>
          <p:nvGrpSpPr>
            <p:cNvPr id="83" name="Groupe 82"/>
            <p:cNvGrpSpPr/>
            <p:nvPr/>
          </p:nvGrpSpPr>
          <p:grpSpPr>
            <a:xfrm>
              <a:off x="3601102" y="2427733"/>
              <a:ext cx="198931" cy="1552278"/>
              <a:chOff x="3601102" y="2643218"/>
              <a:chExt cx="198931" cy="1355089"/>
            </a:xfrm>
          </p:grpSpPr>
          <p:cxnSp>
            <p:nvCxnSpPr>
              <p:cNvPr id="88" name="Connecteur droit 87"/>
              <p:cNvCxnSpPr/>
              <p:nvPr/>
            </p:nvCxnSpPr>
            <p:spPr>
              <a:xfrm flipV="1">
                <a:off x="3800033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flipV="1">
                <a:off x="3601102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ZoneTexte 83"/>
            <p:cNvSpPr txBox="1"/>
            <p:nvPr/>
          </p:nvSpPr>
          <p:spPr>
            <a:xfrm>
              <a:off x="3231092" y="2622260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100  10  1</a:t>
              </a:r>
              <a:endParaRPr lang="fr-FR" sz="1200" dirty="0"/>
            </a:p>
          </p:txBody>
        </p:sp>
        <p:cxnSp>
          <p:nvCxnSpPr>
            <p:cNvPr id="85" name="Connecteur droit 84"/>
            <p:cNvCxnSpPr/>
            <p:nvPr/>
          </p:nvCxnSpPr>
          <p:spPr>
            <a:xfrm>
              <a:off x="3231092" y="2643758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/>
            <p:cNvSpPr txBox="1"/>
            <p:nvPr/>
          </p:nvSpPr>
          <p:spPr>
            <a:xfrm>
              <a:off x="3347864" y="2427734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    </a:t>
              </a:r>
              <a:r>
                <a:rPr lang="fr-FR" sz="1200" dirty="0"/>
                <a:t>d</a:t>
              </a:r>
              <a:r>
                <a:rPr lang="fr-FR" sz="1200" dirty="0" smtClean="0"/>
                <a:t>    </a:t>
              </a:r>
              <a:r>
                <a:rPr lang="fr-FR" sz="1200" dirty="0"/>
                <a:t>u</a:t>
              </a:r>
            </a:p>
          </p:txBody>
        </p:sp>
        <p:cxnSp>
          <p:nvCxnSpPr>
            <p:cNvPr id="87" name="Connecteur droit 86"/>
            <p:cNvCxnSpPr/>
            <p:nvPr/>
          </p:nvCxnSpPr>
          <p:spPr>
            <a:xfrm>
              <a:off x="3231092" y="2859782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e 89"/>
          <p:cNvGrpSpPr/>
          <p:nvPr/>
        </p:nvGrpSpPr>
        <p:grpSpPr>
          <a:xfrm>
            <a:off x="4497383" y="2675656"/>
            <a:ext cx="1586785" cy="1552278"/>
            <a:chOff x="4497383" y="2675656"/>
            <a:chExt cx="1586785" cy="1552278"/>
          </a:xfrm>
        </p:grpSpPr>
        <p:grpSp>
          <p:nvGrpSpPr>
            <p:cNvPr id="91" name="Groupe 90"/>
            <p:cNvGrpSpPr/>
            <p:nvPr/>
          </p:nvGrpSpPr>
          <p:grpSpPr>
            <a:xfrm>
              <a:off x="5004048" y="2675656"/>
              <a:ext cx="360040" cy="1552278"/>
              <a:chOff x="3275856" y="2643218"/>
              <a:chExt cx="360040" cy="1480810"/>
            </a:xfrm>
          </p:grpSpPr>
          <p:cxnSp>
            <p:nvCxnSpPr>
              <p:cNvPr id="98" name="Connecteur droit 97"/>
              <p:cNvCxnSpPr/>
              <p:nvPr/>
            </p:nvCxnSpPr>
            <p:spPr>
              <a:xfrm flipV="1">
                <a:off x="3635896" y="2643218"/>
                <a:ext cx="0" cy="1480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 flipV="1">
                <a:off x="3275856" y="2643218"/>
                <a:ext cx="0" cy="1480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ZoneTexte 91"/>
            <p:cNvSpPr txBox="1"/>
            <p:nvPr/>
          </p:nvSpPr>
          <p:spPr>
            <a:xfrm>
              <a:off x="4497383" y="2870182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3600       60        1</a:t>
              </a:r>
              <a:endParaRPr lang="fr-FR" sz="1200" dirty="0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4698139" y="2675656"/>
              <a:ext cx="10583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h      mn         s</a:t>
              </a:r>
              <a:endParaRPr lang="fr-FR" sz="1200" dirty="0"/>
            </a:p>
          </p:txBody>
        </p:sp>
        <p:grpSp>
          <p:nvGrpSpPr>
            <p:cNvPr id="94" name="Groupe 93"/>
            <p:cNvGrpSpPr/>
            <p:nvPr/>
          </p:nvGrpSpPr>
          <p:grpSpPr>
            <a:xfrm>
              <a:off x="4537204" y="2891680"/>
              <a:ext cx="1546964" cy="216024"/>
              <a:chOff x="4743260" y="2891680"/>
              <a:chExt cx="908860" cy="216024"/>
            </a:xfrm>
          </p:grpSpPr>
          <p:cxnSp>
            <p:nvCxnSpPr>
              <p:cNvPr id="96" name="Connecteur droit 95"/>
              <p:cNvCxnSpPr/>
              <p:nvPr/>
            </p:nvCxnSpPr>
            <p:spPr>
              <a:xfrm>
                <a:off x="4743260" y="2891680"/>
                <a:ext cx="9088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>
                <a:off x="4743260" y="3107704"/>
                <a:ext cx="9088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ZoneTexte 99"/>
          <p:cNvSpPr txBox="1"/>
          <p:nvPr/>
        </p:nvSpPr>
        <p:spPr>
          <a:xfrm>
            <a:off x="3541913" y="307718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2 1</a:t>
            </a:r>
          </a:p>
        </p:txBody>
      </p:sp>
      <p:grpSp>
        <p:nvGrpSpPr>
          <p:cNvPr id="101" name="Groupe 100"/>
          <p:cNvGrpSpPr/>
          <p:nvPr/>
        </p:nvGrpSpPr>
        <p:grpSpPr>
          <a:xfrm>
            <a:off x="5522792" y="3143891"/>
            <a:ext cx="502791" cy="266700"/>
            <a:chOff x="4229546" y="2196306"/>
            <a:chExt cx="502791" cy="266700"/>
          </a:xfrm>
        </p:grpSpPr>
        <p:pic>
          <p:nvPicPr>
            <p:cNvPr id="10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6306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546" y="2196306"/>
              <a:ext cx="3587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4" name="ZoneTexte 103"/>
          <p:cNvSpPr txBox="1"/>
          <p:nvPr/>
        </p:nvSpPr>
        <p:spPr>
          <a:xfrm>
            <a:off x="7008644" y="3046189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dirty="0" smtClean="0"/>
              <a:t>XXI</a:t>
            </a:r>
            <a:endParaRPr lang="fr-FR" sz="24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3354362" y="375581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1 5 3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3541913" y="339979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6 1</a:t>
            </a:r>
          </a:p>
        </p:txBody>
      </p:sp>
      <p:sp>
        <p:nvSpPr>
          <p:cNvPr id="107" name="ZoneTexte 106"/>
          <p:cNvSpPr txBox="1"/>
          <p:nvPr/>
        </p:nvSpPr>
        <p:spPr>
          <a:xfrm>
            <a:off x="7039102" y="3369016"/>
            <a:ext cx="551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dirty="0" smtClean="0"/>
              <a:t>LXI</a:t>
            </a:r>
            <a:endParaRPr lang="fr-FR" sz="2400" dirty="0"/>
          </a:p>
        </p:txBody>
      </p:sp>
      <p:grpSp>
        <p:nvGrpSpPr>
          <p:cNvPr id="108" name="Groupe 107"/>
          <p:cNvGrpSpPr/>
          <p:nvPr/>
        </p:nvGrpSpPr>
        <p:grpSpPr>
          <a:xfrm>
            <a:off x="5062633" y="3853298"/>
            <a:ext cx="1021535" cy="266700"/>
            <a:chOff x="3851920" y="2721694"/>
            <a:chExt cx="1021535" cy="266700"/>
          </a:xfrm>
        </p:grpSpPr>
        <p:pic>
          <p:nvPicPr>
            <p:cNvPr id="109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9632"/>
              <a:ext cx="228600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221" y="2721694"/>
              <a:ext cx="4191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5" y="275503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" name="Groupe 111"/>
          <p:cNvGrpSpPr/>
          <p:nvPr/>
        </p:nvGrpSpPr>
        <p:grpSpPr>
          <a:xfrm>
            <a:off x="5148064" y="3474436"/>
            <a:ext cx="877519" cy="250825"/>
            <a:chOff x="3854818" y="2449537"/>
            <a:chExt cx="877519" cy="250825"/>
          </a:xfrm>
        </p:grpSpPr>
        <p:pic>
          <p:nvPicPr>
            <p:cNvPr id="113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818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49537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92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6" y="771550"/>
            <a:ext cx="580911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 : addition avec l’abaque romain</a:t>
            </a:r>
            <a:endParaRPr lang="fr-FR" sz="32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740352" y="4767264"/>
            <a:ext cx="946448" cy="273844"/>
          </a:xfrm>
        </p:spPr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  <p:sp>
        <p:nvSpPr>
          <p:cNvPr id="44" name="ZoneTexte 43"/>
          <p:cNvSpPr txBox="1"/>
          <p:nvPr/>
        </p:nvSpPr>
        <p:spPr>
          <a:xfrm>
            <a:off x="755576" y="1419622"/>
            <a:ext cx="20730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21	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52	</a:t>
            </a:r>
            <a:b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+ 112	</a:t>
            </a:r>
          </a:p>
          <a:p>
            <a:r>
              <a:rPr lang="fr-FR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+ 523	</a:t>
            </a:r>
            <a:r>
              <a:rPr lang="fr-FR" u="sng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708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</a:t>
            </a:r>
            <a:r>
              <a:rPr lang="fr-FR" dirty="0" smtClean="0"/>
              <a:t>e l’abaque au boulier :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rappel sur la numération et l’abaque romain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p</a:t>
            </a:r>
            <a:r>
              <a:rPr lang="fr-FR" sz="2800" dirty="0" smtClean="0"/>
              <a:t>assage de l’abaque au boulier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p</a:t>
            </a:r>
            <a:r>
              <a:rPr lang="fr-FR" sz="2800" dirty="0" smtClean="0"/>
              <a:t>résentation du boulier chinois : les règles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exercices guidés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e</a:t>
            </a:r>
            <a:r>
              <a:rPr lang="fr-FR" sz="2800" dirty="0" smtClean="0"/>
              <a:t>xercices autonomes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synthèse 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1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6" y="771550"/>
            <a:ext cx="580911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 : addition avec l’abaque romain</a:t>
            </a:r>
            <a:endParaRPr lang="fr-FR" sz="32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740352" y="4767264"/>
            <a:ext cx="946448" cy="273844"/>
          </a:xfrm>
        </p:spPr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  <p:sp>
        <p:nvSpPr>
          <p:cNvPr id="44" name="ZoneTexte 43"/>
          <p:cNvSpPr txBox="1"/>
          <p:nvPr/>
        </p:nvSpPr>
        <p:spPr>
          <a:xfrm>
            <a:off x="755576" y="1419622"/>
            <a:ext cx="19351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21	   XXI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52	   LII</a:t>
            </a:r>
            <a:b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+ 112	  CXII</a:t>
            </a:r>
          </a:p>
          <a:p>
            <a:r>
              <a:rPr lang="fr-FR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+ 523	DXXIII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708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1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6" y="771550"/>
            <a:ext cx="580911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 : addition avec l’abaque romain</a:t>
            </a:r>
            <a:endParaRPr lang="fr-FR" sz="32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740352" y="4767264"/>
            <a:ext cx="946448" cy="273844"/>
          </a:xfrm>
        </p:spPr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4386456" y="4269462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386456" y="3560812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321648" y="37815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52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4653990" y="3553678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²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6732240" y="3219822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732240" y="4282008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020272" y="4272166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3721248" y="3765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21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721248" y="3765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73</a:t>
            </a:r>
            <a:endParaRPr lang="fr-FR" dirty="0"/>
          </a:p>
        </p:txBody>
      </p:sp>
      <p:sp>
        <p:nvSpPr>
          <p:cNvPr id="29" name="Ellipse 28"/>
          <p:cNvSpPr/>
          <p:nvPr/>
        </p:nvSpPr>
        <p:spPr>
          <a:xfrm>
            <a:off x="6739448" y="2838631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6736050" y="3549764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739448" y="4284395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027480" y="4274553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7204628" y="378659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112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3721248" y="37657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185</a:t>
            </a:r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>
            <a:off x="6729700" y="3566844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7017732" y="3557002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6734780" y="4282162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7022812" y="4272320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7301632" y="4272166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7204628" y="379588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523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3721248" y="37657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  <a:r>
              <a:rPr lang="fr-FR" dirty="0" smtClean="0"/>
              <a:t>08</a:t>
            </a:r>
            <a:endParaRPr lang="fr-FR" dirty="0"/>
          </a:p>
        </p:txBody>
      </p:sp>
      <p:sp>
        <p:nvSpPr>
          <p:cNvPr id="50" name="Ellipse 49"/>
          <p:cNvSpPr/>
          <p:nvPr/>
        </p:nvSpPr>
        <p:spPr>
          <a:xfrm>
            <a:off x="6732240" y="2427734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755576" y="1419622"/>
            <a:ext cx="1976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21	   XXI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52	   LII</a:t>
            </a:r>
            <a:b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+ 112	  CXII</a:t>
            </a:r>
          </a:p>
          <a:p>
            <a:r>
              <a:rPr lang="fr-FR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+ 523	DXXIII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708 DCCVIII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93827E-6 L -0.22257 -0.0018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-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20988E-6 L -0.2243 -0.0015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-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8025E-6 L -0.25608 -0.0043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3827E-7 L -0.25625 0.00093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19844 0.0012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34568E-6 L -0.16215 -0.0040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8" y="-21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3827E-7 L -0.16232 -0.0021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00052 -0.06698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2716E-6 L -0.16371 -0.00278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-15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32099E-6 L -0.1651 -0.00154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9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216 L -0.25677 -0.00247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3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0988E-6 L -0.25399 0.00093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3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0988E-6 L -0.25416 -0.00031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3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3457E-6 L -0.25556 0.00185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03177 -0.06975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3488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08 -0.00432 L -0.225 -0.0737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348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9" grpId="2" animBg="1"/>
      <p:bldP spid="13" grpId="0"/>
      <p:bldP spid="13" grpId="1"/>
      <p:bldP spid="15" grpId="0" animBg="1"/>
      <p:bldP spid="15" grpId="1" animBg="1"/>
      <p:bldP spid="17" grpId="0" animBg="1"/>
      <p:bldP spid="17" grpId="1" animBg="1"/>
      <p:bldP spid="17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7" grpId="0"/>
      <p:bldP spid="27" grpId="1"/>
      <p:bldP spid="28" grpId="0"/>
      <p:bldP spid="28" grpId="1"/>
      <p:bldP spid="29" grpId="0" animBg="1"/>
      <p:bldP spid="29" grpId="1" animBg="1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7" grpId="0"/>
      <p:bldP spid="37" grpId="1"/>
      <p:bldP spid="39" grpId="0"/>
      <p:bldP spid="39" grpId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50" grpId="0" animBg="1"/>
      <p:bldP spid="5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86" y="979015"/>
            <a:ext cx="5713649" cy="3617517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Les romains ont inventé le boulier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755576" y="1419622"/>
            <a:ext cx="1976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21	   XXI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52	   LII</a:t>
            </a:r>
            <a:b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+ 112	  CXII</a:t>
            </a:r>
          </a:p>
          <a:p>
            <a:r>
              <a:rPr lang="fr-FR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+ 523	DXXIII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708 DCCVIII</a:t>
            </a:r>
          </a:p>
        </p:txBody>
      </p:sp>
    </p:spTree>
    <p:extLst>
      <p:ext uri="{BB962C8B-B14F-4D97-AF65-F5344CB8AC3E}">
        <p14:creationId xmlns:p14="http://schemas.microsoft.com/office/powerpoint/2010/main" val="36682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60" y="778961"/>
            <a:ext cx="5810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4117096" y="1203598"/>
            <a:ext cx="3153364" cy="3528392"/>
            <a:chOff x="4117096" y="1203598"/>
            <a:chExt cx="3153364" cy="3528392"/>
          </a:xfrm>
        </p:grpSpPr>
        <p:sp>
          <p:nvSpPr>
            <p:cNvPr id="25" name="Rectangle 24"/>
            <p:cNvSpPr/>
            <p:nvPr/>
          </p:nvSpPr>
          <p:spPr>
            <a:xfrm>
              <a:off x="4117096" y="1203598"/>
              <a:ext cx="3153363" cy="14401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117096" y="4587974"/>
              <a:ext cx="3153363" cy="14401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Rectangle 130"/>
            <p:cNvSpPr/>
            <p:nvPr/>
          </p:nvSpPr>
          <p:spPr>
            <a:xfrm rot="5400000">
              <a:off x="2550841" y="2921490"/>
              <a:ext cx="3276528" cy="14401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Rectangle 131"/>
            <p:cNvSpPr/>
            <p:nvPr/>
          </p:nvSpPr>
          <p:spPr>
            <a:xfrm rot="5400000">
              <a:off x="5560188" y="2913870"/>
              <a:ext cx="3276528" cy="14401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/>
            <p:cNvSpPr/>
            <p:nvPr/>
          </p:nvSpPr>
          <p:spPr>
            <a:xfrm rot="5400000">
              <a:off x="4485359" y="2893486"/>
              <a:ext cx="3276528" cy="2076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23</a:t>
            </a:fld>
            <a:endParaRPr lang="fr-BE"/>
          </a:p>
        </p:txBody>
      </p:sp>
      <p:sp>
        <p:nvSpPr>
          <p:cNvPr id="9" name="Ellipse 8"/>
          <p:cNvSpPr/>
          <p:nvPr/>
        </p:nvSpPr>
        <p:spPr>
          <a:xfrm>
            <a:off x="5776704" y="3568432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34392" y="3566210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5036433" y="4284141"/>
            <a:ext cx="952485" cy="221739"/>
            <a:chOff x="4892799" y="4278426"/>
            <a:chExt cx="952485" cy="221739"/>
          </a:xfrm>
        </p:grpSpPr>
        <p:sp>
          <p:nvSpPr>
            <p:cNvPr id="11" name="Ellipse 10"/>
            <p:cNvSpPr/>
            <p:nvPr/>
          </p:nvSpPr>
          <p:spPr>
            <a:xfrm>
              <a:off x="4892799" y="4282236"/>
              <a:ext cx="216024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143366" y="4284141"/>
              <a:ext cx="216024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388218" y="4282236"/>
              <a:ext cx="216024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629260" y="4278426"/>
              <a:ext cx="216024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776704" y="3216012"/>
            <a:ext cx="221739" cy="935678"/>
            <a:chOff x="5633070" y="3210297"/>
            <a:chExt cx="221739" cy="935678"/>
          </a:xfrm>
        </p:grpSpPr>
        <p:sp>
          <p:nvSpPr>
            <p:cNvPr id="8" name="Ellipse 7"/>
            <p:cNvSpPr/>
            <p:nvPr/>
          </p:nvSpPr>
          <p:spPr>
            <a:xfrm>
              <a:off x="5638785" y="3210297"/>
              <a:ext cx="216024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633070" y="3929951"/>
              <a:ext cx="216024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01" y="1195703"/>
            <a:ext cx="3179299" cy="35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4283968" y="1410097"/>
            <a:ext cx="2818472" cy="3086030"/>
            <a:chOff x="4283968" y="1410097"/>
            <a:chExt cx="2818472" cy="3086030"/>
          </a:xfrm>
        </p:grpSpPr>
        <p:sp>
          <p:nvSpPr>
            <p:cNvPr id="28" name="Ellipse 27"/>
            <p:cNvSpPr/>
            <p:nvPr/>
          </p:nvSpPr>
          <p:spPr>
            <a:xfrm>
              <a:off x="6886416" y="4278426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283968" y="4280103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6886416" y="3562400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6" name="Groupe 75"/>
            <p:cNvGrpSpPr/>
            <p:nvPr/>
          </p:nvGrpSpPr>
          <p:grpSpPr>
            <a:xfrm>
              <a:off x="6660232" y="1410097"/>
              <a:ext cx="442208" cy="216024"/>
              <a:chOff x="5095359" y="2863592"/>
              <a:chExt cx="442208" cy="216024"/>
            </a:xfrm>
          </p:grpSpPr>
          <p:sp>
            <p:nvSpPr>
              <p:cNvPr id="77" name="Ellipse 76"/>
              <p:cNvSpPr/>
              <p:nvPr/>
            </p:nvSpPr>
            <p:spPr>
              <a:xfrm>
                <a:off x="5095359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5321543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0" name="Groupe 79"/>
            <p:cNvGrpSpPr/>
            <p:nvPr/>
          </p:nvGrpSpPr>
          <p:grpSpPr>
            <a:xfrm>
              <a:off x="4283968" y="1410097"/>
              <a:ext cx="1152128" cy="219834"/>
              <a:chOff x="4283968" y="2859782"/>
              <a:chExt cx="1152128" cy="219834"/>
            </a:xfrm>
          </p:grpSpPr>
          <p:sp>
            <p:nvSpPr>
              <p:cNvPr id="81" name="Ellipse 80"/>
              <p:cNvSpPr/>
              <p:nvPr/>
            </p:nvSpPr>
            <p:spPr>
              <a:xfrm>
                <a:off x="4283968" y="285978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4517994" y="285978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4752020" y="285978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4986046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5220072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8" name="Groupe 87"/>
            <p:cNvGrpSpPr/>
            <p:nvPr/>
          </p:nvGrpSpPr>
          <p:grpSpPr>
            <a:xfrm>
              <a:off x="6660232" y="2128272"/>
              <a:ext cx="442208" cy="216024"/>
              <a:chOff x="5095359" y="2863592"/>
              <a:chExt cx="442208" cy="216024"/>
            </a:xfrm>
          </p:grpSpPr>
          <p:sp>
            <p:nvSpPr>
              <p:cNvPr id="95" name="Ellipse 94"/>
              <p:cNvSpPr/>
              <p:nvPr/>
            </p:nvSpPr>
            <p:spPr>
              <a:xfrm>
                <a:off x="5095359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5321543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9" name="Groupe 88"/>
            <p:cNvGrpSpPr/>
            <p:nvPr/>
          </p:nvGrpSpPr>
          <p:grpSpPr>
            <a:xfrm>
              <a:off x="4283968" y="2128272"/>
              <a:ext cx="1152128" cy="219834"/>
              <a:chOff x="4283968" y="2859782"/>
              <a:chExt cx="1152128" cy="219834"/>
            </a:xfrm>
          </p:grpSpPr>
          <p:sp>
            <p:nvSpPr>
              <p:cNvPr id="90" name="Ellipse 89"/>
              <p:cNvSpPr/>
              <p:nvPr/>
            </p:nvSpPr>
            <p:spPr>
              <a:xfrm>
                <a:off x="4283968" y="285978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4517994" y="285978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4752020" y="285978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4986046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5220072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5" name="Ellipse 104"/>
            <p:cNvSpPr/>
            <p:nvPr/>
          </p:nvSpPr>
          <p:spPr>
            <a:xfrm>
              <a:off x="6660232" y="284835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6886416" y="284835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4283968" y="284835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4517994" y="284835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4752020" y="284835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4986046" y="285216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5220072" y="285216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4283968" y="356081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517994" y="356081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4752020" y="356081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8" name="ZoneTexte 137"/>
          <p:cNvSpPr txBox="1"/>
          <p:nvPr/>
        </p:nvSpPr>
        <p:spPr>
          <a:xfrm>
            <a:off x="4030823" y="2211710"/>
            <a:ext cx="323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>
                <a:solidFill>
                  <a:srgbClr val="FF0000"/>
                </a:solidFill>
              </a:rPr>
              <a:t>50000                          5000                           500                             50                                </a:t>
            </a:r>
            <a:r>
              <a:rPr lang="fr-FR" sz="700" dirty="0">
                <a:solidFill>
                  <a:srgbClr val="FF0000"/>
                </a:solidFill>
              </a:rPr>
              <a:t>5</a:t>
            </a:r>
            <a:r>
              <a:rPr lang="fr-FR" sz="700" dirty="0" smtClean="0">
                <a:solidFill>
                  <a:srgbClr val="FF0000"/>
                </a:solidFill>
              </a:rPr>
              <a:t/>
            </a:r>
            <a:br>
              <a:rPr lang="fr-FR" sz="700" dirty="0" smtClean="0">
                <a:solidFill>
                  <a:srgbClr val="FF0000"/>
                </a:solidFill>
              </a:rPr>
            </a:br>
            <a:r>
              <a:rPr lang="fr-FR" sz="700" dirty="0" smtClean="0">
                <a:solidFill>
                  <a:srgbClr val="FF0000"/>
                </a:solidFill>
              </a:rPr>
              <a:t>10000                          1000                           100                             10                                1</a:t>
            </a:r>
            <a:endParaRPr lang="fr-FR" sz="700" dirty="0">
              <a:solidFill>
                <a:srgbClr val="FF0000"/>
              </a:solidFill>
            </a:endParaRPr>
          </a:p>
        </p:txBody>
      </p:sp>
      <p:sp>
        <p:nvSpPr>
          <p:cNvPr id="139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de l’abaque au boulier</a:t>
            </a:r>
            <a:endParaRPr lang="fr-FR" sz="3200" dirty="0"/>
          </a:p>
        </p:txBody>
      </p:sp>
      <p:grpSp>
        <p:nvGrpSpPr>
          <p:cNvPr id="23" name="Groupe 22"/>
          <p:cNvGrpSpPr/>
          <p:nvPr/>
        </p:nvGrpSpPr>
        <p:grpSpPr>
          <a:xfrm>
            <a:off x="6028380" y="1417717"/>
            <a:ext cx="211581" cy="3086258"/>
            <a:chOff x="6711620" y="1413907"/>
            <a:chExt cx="211581" cy="3086258"/>
          </a:xfrm>
        </p:grpSpPr>
        <p:pic>
          <p:nvPicPr>
            <p:cNvPr id="121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620" y="2855564"/>
              <a:ext cx="211581" cy="2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810" y="4298565"/>
              <a:ext cx="211200" cy="2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620" y="3569929"/>
              <a:ext cx="211581" cy="2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810" y="2135484"/>
              <a:ext cx="211200" cy="2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620" y="1413907"/>
              <a:ext cx="211581" cy="2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e 6"/>
          <p:cNvGrpSpPr/>
          <p:nvPr/>
        </p:nvGrpSpPr>
        <p:grpSpPr>
          <a:xfrm>
            <a:off x="6031210" y="1784996"/>
            <a:ext cx="211710" cy="2344902"/>
            <a:chOff x="6037167" y="1786901"/>
            <a:chExt cx="211710" cy="2344902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542" y="3937571"/>
              <a:ext cx="200977" cy="194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121" y="3215822"/>
              <a:ext cx="200756" cy="20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167" y="2503551"/>
              <a:ext cx="208751" cy="203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279" y="1786901"/>
              <a:ext cx="202136" cy="19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ZoneTexte 67"/>
          <p:cNvSpPr txBox="1"/>
          <p:nvPr/>
        </p:nvSpPr>
        <p:spPr>
          <a:xfrm>
            <a:off x="755576" y="1419622"/>
            <a:ext cx="1976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21	   XXI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52	   LII</a:t>
            </a:r>
            <a:b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+ 112	  CXII</a:t>
            </a:r>
          </a:p>
          <a:p>
            <a:r>
              <a:rPr lang="fr-FR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+ 523	DXXIII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708 DCCVIII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71931E-6 L 0.12014 0.065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32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17284E-7 L 0.05261 0.0657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60" y="778961"/>
            <a:ext cx="5810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4283968" y="1410097"/>
            <a:ext cx="2818472" cy="3086030"/>
            <a:chOff x="4283968" y="1410097"/>
            <a:chExt cx="2818472" cy="3086030"/>
          </a:xfrm>
        </p:grpSpPr>
        <p:sp>
          <p:nvSpPr>
            <p:cNvPr id="28" name="Ellipse 27"/>
            <p:cNvSpPr/>
            <p:nvPr/>
          </p:nvSpPr>
          <p:spPr>
            <a:xfrm>
              <a:off x="6886416" y="4278426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283968" y="4280103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6886416" y="3562400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6" name="Groupe 75"/>
            <p:cNvGrpSpPr/>
            <p:nvPr/>
          </p:nvGrpSpPr>
          <p:grpSpPr>
            <a:xfrm>
              <a:off x="6660232" y="1410097"/>
              <a:ext cx="442208" cy="216024"/>
              <a:chOff x="5095359" y="2863592"/>
              <a:chExt cx="442208" cy="216024"/>
            </a:xfrm>
          </p:grpSpPr>
          <p:sp>
            <p:nvSpPr>
              <p:cNvPr id="77" name="Ellipse 76"/>
              <p:cNvSpPr/>
              <p:nvPr/>
            </p:nvSpPr>
            <p:spPr>
              <a:xfrm>
                <a:off x="5095359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5321543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0" name="Groupe 79"/>
            <p:cNvGrpSpPr/>
            <p:nvPr/>
          </p:nvGrpSpPr>
          <p:grpSpPr>
            <a:xfrm>
              <a:off x="4283968" y="1410097"/>
              <a:ext cx="1152128" cy="219834"/>
              <a:chOff x="4283968" y="2859782"/>
              <a:chExt cx="1152128" cy="219834"/>
            </a:xfrm>
          </p:grpSpPr>
          <p:sp>
            <p:nvSpPr>
              <p:cNvPr id="81" name="Ellipse 80"/>
              <p:cNvSpPr/>
              <p:nvPr/>
            </p:nvSpPr>
            <p:spPr>
              <a:xfrm>
                <a:off x="4283968" y="285978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4517994" y="285978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4752020" y="285978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4986046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5220072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8" name="Groupe 87"/>
            <p:cNvGrpSpPr/>
            <p:nvPr/>
          </p:nvGrpSpPr>
          <p:grpSpPr>
            <a:xfrm>
              <a:off x="6660232" y="2128272"/>
              <a:ext cx="442208" cy="216024"/>
              <a:chOff x="5095359" y="2863592"/>
              <a:chExt cx="442208" cy="216024"/>
            </a:xfrm>
          </p:grpSpPr>
          <p:sp>
            <p:nvSpPr>
              <p:cNvPr id="95" name="Ellipse 94"/>
              <p:cNvSpPr/>
              <p:nvPr/>
            </p:nvSpPr>
            <p:spPr>
              <a:xfrm>
                <a:off x="5095359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5321543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9" name="Groupe 88"/>
            <p:cNvGrpSpPr/>
            <p:nvPr/>
          </p:nvGrpSpPr>
          <p:grpSpPr>
            <a:xfrm>
              <a:off x="4283968" y="2128272"/>
              <a:ext cx="1152128" cy="219834"/>
              <a:chOff x="4283968" y="2859782"/>
              <a:chExt cx="1152128" cy="219834"/>
            </a:xfrm>
          </p:grpSpPr>
          <p:sp>
            <p:nvSpPr>
              <p:cNvPr id="90" name="Ellipse 89"/>
              <p:cNvSpPr/>
              <p:nvPr/>
            </p:nvSpPr>
            <p:spPr>
              <a:xfrm>
                <a:off x="4283968" y="285978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4517994" y="285978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4752020" y="285978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4986046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5220072" y="2863592"/>
                <a:ext cx="216024" cy="2160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5" name="Ellipse 104"/>
            <p:cNvSpPr/>
            <p:nvPr/>
          </p:nvSpPr>
          <p:spPr>
            <a:xfrm>
              <a:off x="4517994" y="4280103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6886416" y="284835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4283968" y="284835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4517994" y="284835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4752020" y="284835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4986046" y="3556491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6660232" y="3562717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4283968" y="356081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517994" y="356081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4752020" y="3560812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5220072" y="3556491"/>
              <a:ext cx="216024" cy="21602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117096" y="1203598"/>
            <a:ext cx="3153364" cy="3528392"/>
            <a:chOff x="4117096" y="1203598"/>
            <a:chExt cx="3153364" cy="3528392"/>
          </a:xfrm>
        </p:grpSpPr>
        <p:sp>
          <p:nvSpPr>
            <p:cNvPr id="25" name="Rectangle 24"/>
            <p:cNvSpPr/>
            <p:nvPr/>
          </p:nvSpPr>
          <p:spPr>
            <a:xfrm>
              <a:off x="4117096" y="1203598"/>
              <a:ext cx="3153363" cy="14401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117096" y="4587974"/>
              <a:ext cx="3153363" cy="14401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Rectangle 130"/>
            <p:cNvSpPr/>
            <p:nvPr/>
          </p:nvSpPr>
          <p:spPr>
            <a:xfrm rot="5400000">
              <a:off x="2550841" y="2921490"/>
              <a:ext cx="3276528" cy="14401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Rectangle 131"/>
            <p:cNvSpPr/>
            <p:nvPr/>
          </p:nvSpPr>
          <p:spPr>
            <a:xfrm rot="5400000">
              <a:off x="5560188" y="2913870"/>
              <a:ext cx="3276528" cy="14401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/>
            <p:cNvSpPr/>
            <p:nvPr/>
          </p:nvSpPr>
          <p:spPr>
            <a:xfrm rot="5400000">
              <a:off x="4485359" y="2893486"/>
              <a:ext cx="3276528" cy="2076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/>
          </a:p>
        </p:txBody>
      </p:sp>
      <p:sp>
        <p:nvSpPr>
          <p:cNvPr id="138" name="ZoneTexte 137"/>
          <p:cNvSpPr txBox="1"/>
          <p:nvPr/>
        </p:nvSpPr>
        <p:spPr>
          <a:xfrm>
            <a:off x="4030823" y="2402334"/>
            <a:ext cx="323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>
                <a:solidFill>
                  <a:srgbClr val="FF0000"/>
                </a:solidFill>
              </a:rPr>
              <a:t>50000                          5000                           500                             50                                </a:t>
            </a:r>
            <a:r>
              <a:rPr lang="fr-FR" sz="700" dirty="0">
                <a:solidFill>
                  <a:srgbClr val="FF0000"/>
                </a:solidFill>
              </a:rPr>
              <a:t>5</a:t>
            </a:r>
            <a:r>
              <a:rPr lang="fr-FR" sz="700" dirty="0" smtClean="0">
                <a:solidFill>
                  <a:srgbClr val="FF0000"/>
                </a:solidFill>
              </a:rPr>
              <a:t/>
            </a:r>
            <a:br>
              <a:rPr lang="fr-FR" sz="700" dirty="0" smtClean="0">
                <a:solidFill>
                  <a:srgbClr val="FF0000"/>
                </a:solidFill>
              </a:rPr>
            </a:br>
            <a:r>
              <a:rPr lang="fr-FR" sz="700" dirty="0" smtClean="0">
                <a:solidFill>
                  <a:srgbClr val="FF0000"/>
                </a:solidFill>
              </a:rPr>
              <a:t>10000                          1000                           100                             10                                1</a:t>
            </a:r>
            <a:endParaRPr lang="fr-FR" sz="700" dirty="0">
              <a:solidFill>
                <a:srgbClr val="FF0000"/>
              </a:solidFill>
            </a:endParaRPr>
          </a:p>
        </p:txBody>
      </p:sp>
      <p:sp>
        <p:nvSpPr>
          <p:cNvPr id="139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de l’abaque au boulier</a:t>
            </a:r>
            <a:endParaRPr lang="fr-FR" sz="3200" dirty="0"/>
          </a:p>
        </p:txBody>
      </p:sp>
      <p:grpSp>
        <p:nvGrpSpPr>
          <p:cNvPr id="23" name="Groupe 22"/>
          <p:cNvGrpSpPr/>
          <p:nvPr/>
        </p:nvGrpSpPr>
        <p:grpSpPr>
          <a:xfrm>
            <a:off x="6028380" y="1417717"/>
            <a:ext cx="211581" cy="3086258"/>
            <a:chOff x="6711620" y="1413907"/>
            <a:chExt cx="211581" cy="3086258"/>
          </a:xfrm>
        </p:grpSpPr>
        <p:pic>
          <p:nvPicPr>
            <p:cNvPr id="12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620" y="2855564"/>
              <a:ext cx="211581" cy="2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810" y="4298565"/>
              <a:ext cx="211200" cy="2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620" y="3569929"/>
              <a:ext cx="211581" cy="2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810" y="2135484"/>
              <a:ext cx="211200" cy="2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620" y="1413907"/>
              <a:ext cx="211581" cy="2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e 6"/>
          <p:cNvGrpSpPr/>
          <p:nvPr/>
        </p:nvGrpSpPr>
        <p:grpSpPr>
          <a:xfrm>
            <a:off x="6031210" y="1784996"/>
            <a:ext cx="211710" cy="2344902"/>
            <a:chOff x="6037167" y="1786901"/>
            <a:chExt cx="211710" cy="2344902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542" y="3937571"/>
              <a:ext cx="200977" cy="194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121" y="3215822"/>
              <a:ext cx="200756" cy="20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167" y="2503551"/>
              <a:ext cx="208751" cy="203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279" y="1786901"/>
              <a:ext cx="202136" cy="19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" name="Ellipse 72"/>
          <p:cNvSpPr/>
          <p:nvPr/>
        </p:nvSpPr>
        <p:spPr>
          <a:xfrm>
            <a:off x="4404649" y="2844542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Ellipse 73"/>
          <p:cNvSpPr/>
          <p:nvPr/>
        </p:nvSpPr>
        <p:spPr>
          <a:xfrm>
            <a:off x="4686016" y="2848760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Ellipse 74"/>
          <p:cNvSpPr/>
          <p:nvPr/>
        </p:nvSpPr>
        <p:spPr>
          <a:xfrm>
            <a:off x="4398934" y="3925999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9" name="Ellipse 78"/>
          <p:cNvSpPr/>
          <p:nvPr/>
        </p:nvSpPr>
        <p:spPr>
          <a:xfrm>
            <a:off x="4396554" y="4277203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Ellipse 85"/>
          <p:cNvSpPr/>
          <p:nvPr/>
        </p:nvSpPr>
        <p:spPr>
          <a:xfrm>
            <a:off x="4709253" y="4279133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7" name="Ellipse 86"/>
          <p:cNvSpPr/>
          <p:nvPr/>
        </p:nvSpPr>
        <p:spPr>
          <a:xfrm>
            <a:off x="4986046" y="4277203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7" name="Ellipse 96"/>
          <p:cNvSpPr/>
          <p:nvPr/>
        </p:nvSpPr>
        <p:spPr>
          <a:xfrm>
            <a:off x="4398934" y="2427734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0" y="1188205"/>
            <a:ext cx="3162682" cy="356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ZoneTexte 97"/>
          <p:cNvSpPr txBox="1"/>
          <p:nvPr/>
        </p:nvSpPr>
        <p:spPr>
          <a:xfrm>
            <a:off x="3992680" y="2385337"/>
            <a:ext cx="323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>
                <a:solidFill>
                  <a:srgbClr val="FF0000"/>
                </a:solidFill>
              </a:rPr>
              <a:t>50000                          5000                           500                             50                                </a:t>
            </a:r>
            <a:r>
              <a:rPr lang="fr-FR" sz="700" dirty="0">
                <a:solidFill>
                  <a:srgbClr val="FF0000"/>
                </a:solidFill>
              </a:rPr>
              <a:t>5</a:t>
            </a:r>
            <a:r>
              <a:rPr lang="fr-FR" sz="700" dirty="0" smtClean="0">
                <a:solidFill>
                  <a:srgbClr val="FF0000"/>
                </a:solidFill>
              </a:rPr>
              <a:t/>
            </a:r>
            <a:br>
              <a:rPr lang="fr-FR" sz="700" dirty="0" smtClean="0">
                <a:solidFill>
                  <a:srgbClr val="FF0000"/>
                </a:solidFill>
              </a:rPr>
            </a:br>
            <a:r>
              <a:rPr lang="fr-FR" sz="700" dirty="0" smtClean="0">
                <a:solidFill>
                  <a:srgbClr val="FF0000"/>
                </a:solidFill>
              </a:rPr>
              <a:t>10000                          1000                           100                             10                                1</a:t>
            </a:r>
            <a:endParaRPr lang="fr-FR" sz="700" dirty="0">
              <a:solidFill>
                <a:srgbClr val="FF0000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55576" y="1419622"/>
            <a:ext cx="1976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21	   XXI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52	   LII</a:t>
            </a:r>
            <a:b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+ 112	  CXII</a:t>
            </a:r>
          </a:p>
          <a:p>
            <a:r>
              <a:rPr lang="fr-FR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+ 523	DXXIII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708 DCCVIII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6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022E-16 L 0.11632 0.066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33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10122 7.40741E-7 C 0.14688 7.40741E-7 0.20347 0.01821 0.20347 0.03364 L 0.20347 0.06883 " pathEditMode="relative" rAng="0" ptsTypes="FfFF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34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10122 -1.23457E-6 C 0.1467 -1.23457E-6 0.20313 0.0213 0.20313 0.03982 L 0.20313 0.08117 " pathEditMode="relative" rAng="0" ptsTypes="FfFF">
                                      <p:cBhvr>
                                        <p:cTn id="1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4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2378 0.0003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5802E-6 L 0.11701 -0.0003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64198E-7 L 0.08732 0.0009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8.64198E-7 L 0.10382 0.0003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58025E-6 L 0.09392 -0.0003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73" grpId="0" animBg="1"/>
      <p:bldP spid="73" grpId="1" animBg="1"/>
      <p:bldP spid="73" grpId="2" animBg="1"/>
      <p:bldP spid="74" grpId="1" animBg="1"/>
      <p:bldP spid="74" grpId="2" animBg="1"/>
      <p:bldP spid="74" grpId="3" animBg="1"/>
      <p:bldP spid="75" grpId="0" animBg="1"/>
      <p:bldP spid="75" grpId="1" animBg="1"/>
      <p:bldP spid="75" grpId="2" animBg="1"/>
      <p:bldP spid="75" grpId="3" animBg="1"/>
      <p:bldP spid="79" grpId="0" animBg="1"/>
      <p:bldP spid="79" grpId="1" animBg="1"/>
      <p:bldP spid="79" grpId="2" animBg="1"/>
      <p:bldP spid="79" grpId="3" animBg="1"/>
      <p:bldP spid="86" grpId="0" animBg="1"/>
      <p:bldP spid="86" grpId="1" animBg="1"/>
      <p:bldP spid="86" grpId="2" animBg="1"/>
      <p:bldP spid="86" grpId="3" animBg="1"/>
      <p:bldP spid="87" grpId="0" animBg="1"/>
      <p:bldP spid="87" grpId="1" animBg="1"/>
      <p:bldP spid="87" grpId="2" animBg="1"/>
      <p:bldP spid="97" grpId="1" animBg="1"/>
      <p:bldP spid="97" grpId="2" animBg="1"/>
      <p:bldP spid="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25</a:t>
            </a:fld>
            <a:endParaRPr lang="fr-BE"/>
          </a:p>
        </p:txBody>
      </p:sp>
      <p:sp>
        <p:nvSpPr>
          <p:cNvPr id="139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de l’abaque au boulier</a:t>
            </a:r>
            <a:endParaRPr lang="fr-FR" sz="3200" dirty="0"/>
          </a:p>
        </p:txBody>
      </p:sp>
      <p:pic>
        <p:nvPicPr>
          <p:cNvPr id="140" name="Image 1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25447"/>
            <a:ext cx="2761321" cy="17482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1785838"/>
            <a:ext cx="3312369" cy="179559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99" y="1360800"/>
            <a:ext cx="3622474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99" y="1360800"/>
            <a:ext cx="3619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26</a:t>
            </a:fld>
            <a:endParaRPr lang="fr-BE"/>
          </a:p>
        </p:txBody>
      </p:sp>
      <p:sp>
        <p:nvSpPr>
          <p:cNvPr id="139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de l’abaque au boulier</a:t>
            </a:r>
            <a:endParaRPr lang="fr-FR" sz="3200" dirty="0"/>
          </a:p>
        </p:txBody>
      </p:sp>
      <p:pic>
        <p:nvPicPr>
          <p:cNvPr id="140" name="Image 1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15766"/>
            <a:ext cx="2761321" cy="174829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3638"/>
            <a:ext cx="3260516" cy="9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99" y="1360800"/>
            <a:ext cx="3619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27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2339752" y="4112230"/>
            <a:ext cx="4479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2" action="ppaction://hlinkfile"/>
              </a:rPr>
              <a:t>http://aventureducalcul.fr?app=bouliervirtuel</a:t>
            </a:r>
            <a:endParaRPr lang="fr-FR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69" y="735618"/>
            <a:ext cx="5875337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4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boulier chinois : règles de base</a:t>
            </a:r>
            <a:endParaRPr lang="fr-FR" sz="32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28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3923928" y="915566"/>
            <a:ext cx="51125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Font typeface="+mj-lt"/>
              <a:buAutoNum type="arabicPeriod"/>
            </a:pPr>
            <a:r>
              <a:rPr lang="fr-FR" dirty="0"/>
              <a:t>les colonnes sont les puissances de </a:t>
            </a:r>
            <a:r>
              <a:rPr lang="fr-FR" dirty="0" smtClean="0"/>
              <a:t>10,</a:t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droite à </a:t>
            </a:r>
            <a:r>
              <a:rPr lang="fr-FR" dirty="0" smtClean="0"/>
              <a:t>gauche,</a:t>
            </a:r>
          </a:p>
          <a:p>
            <a:pPr marL="342900" indent="-342900" hangingPunct="0">
              <a:buFont typeface="+mj-lt"/>
              <a:buAutoNum type="arabicPeriod"/>
            </a:pPr>
            <a:r>
              <a:rPr lang="fr-FR" dirty="0"/>
              <a:t>seules comptent </a:t>
            </a:r>
            <a:br>
              <a:rPr lang="fr-FR" dirty="0"/>
            </a:br>
            <a:r>
              <a:rPr lang="fr-FR" dirty="0"/>
              <a:t>les billes poussées vers la barre </a:t>
            </a:r>
            <a:r>
              <a:rPr lang="fr-FR" dirty="0" smtClean="0"/>
              <a:t>centrale 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fr-FR" sz="1600" dirty="0"/>
              <a:t>l</a:t>
            </a:r>
            <a:r>
              <a:rPr lang="fr-FR" sz="1600" dirty="0" smtClean="0"/>
              <a:t>es 5  </a:t>
            </a:r>
            <a:r>
              <a:rPr lang="fr-FR" sz="1600" dirty="0"/>
              <a:t>billes </a:t>
            </a:r>
            <a:r>
              <a:rPr lang="fr-FR" sz="1600" dirty="0" smtClean="0"/>
              <a:t>du dessous valent 1 (unaires)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fr-FR" sz="1600" dirty="0"/>
              <a:t>l</a:t>
            </a:r>
            <a:r>
              <a:rPr lang="fr-FR" sz="1600" dirty="0" smtClean="0"/>
              <a:t>es 2 billes du dessus valent 5 (quinaires)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342900" indent="-342900" hangingPunct="0">
              <a:buFont typeface="+mj-lt"/>
              <a:buAutoNum type="arabicPeriod"/>
            </a:pPr>
            <a:r>
              <a:rPr lang="fr-FR" dirty="0" smtClean="0"/>
              <a:t>utiliser le </a:t>
            </a:r>
            <a:r>
              <a:rPr lang="fr-FR" dirty="0"/>
              <a:t>moins de billes </a:t>
            </a:r>
            <a:r>
              <a:rPr lang="fr-FR" dirty="0" smtClean="0"/>
              <a:t>possible</a:t>
            </a:r>
            <a:br>
              <a:rPr lang="fr-FR" dirty="0" smtClean="0"/>
            </a:br>
            <a:r>
              <a:rPr lang="fr-FR" sz="1600" dirty="0" smtClean="0"/>
              <a:t>et on peut remplacer 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fr-FR" sz="1600" dirty="0" smtClean="0"/>
              <a:t>5 billes de </a:t>
            </a:r>
            <a:r>
              <a:rPr lang="fr-FR" sz="1600" dirty="0"/>
              <a:t>1</a:t>
            </a:r>
            <a:r>
              <a:rPr lang="fr-FR" sz="1600" dirty="0" smtClean="0"/>
              <a:t> par une de 5 sur </a:t>
            </a:r>
            <a:r>
              <a:rPr lang="fr-FR" sz="1600" dirty="0"/>
              <a:t>la même colonne,</a:t>
            </a:r>
            <a:endParaRPr lang="fr-FR" sz="1600" dirty="0" smtClean="0"/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fr-FR" sz="1600" dirty="0" smtClean="0"/>
              <a:t>2 billes de 5 d’une colonne par 1 bille de 1 de la colonne suivante à gauche,</a:t>
            </a:r>
            <a:endParaRPr lang="fr-FR" sz="1600" dirty="0"/>
          </a:p>
          <a:p>
            <a:pPr hangingPunct="0"/>
            <a:r>
              <a:rPr lang="fr-FR" dirty="0"/>
              <a:t>	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27985" y="4155926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On peut faire ces 2 gestes sans y penser 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1" y="1353790"/>
            <a:ext cx="3312369" cy="17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35909" y="960376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547" y="289254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547" y="314337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547" y="339660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547" y="364743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547" y="390065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360" y="142661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360" y="118201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969" y="290016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969" y="315099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969" y="340421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969" y="365504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969" y="390828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161" y="1596405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036" y="907935"/>
            <a:ext cx="3198223" cy="32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036" y="1195971"/>
            <a:ext cx="3198223" cy="32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161" y="1596405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179" y="1197114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960" y="118823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960" y="1441469"/>
            <a:ext cx="410977" cy="25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Compter de 0 à 10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59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679E-6 L 1.66667E-6 -0.09877 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679E-6 L 1.66667E-6 0.05216 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5213 L 4.16667E-6 -0.04627 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679E-6 L 4.16667E-6 0.09413 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9413 L 0.00017 -0.0034 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55213E-8 L 1.66667E-6 0.13849 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13858 L 4.16667E-6 0.04321 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5216 L 4.16667E-6 0.19382 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19382 L -0.00035 0.09259 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17181 L -0.00816 0.17181 C -0.00486 0.17181 -0.00052 0.12554 -0.00052 0.08853 L -0.00052 0.00401 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64198E-7 L 8.33333E-7 0.09722 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4568E-6 L -8.33333E-7 0.08148 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8148 L 0.00035 0.17407 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17407 L 0.00035 0.28395 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9661 L 3.61111E-6 0.00247 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9661 L 3.61111E-6 0.00247 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9661 L 3.61111E-6 0.00247 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9661 L 3.61111E-6 0.00247 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9661 L 3.61111E-6 0.00247 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17284E-7 L -3.61111E-6 -0.09599 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679E-6 L 1.66667E-6 -0.09877 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679E-6 L 1.66667E-6 0.05216 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17284E-7 L -3.61111E-6 -0.09599 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5213 L 4.16667E-6 -0.04627 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679E-6 L 4.16667E-6 0.09413 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9413 L 4.16667E-6 -0.00371 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17284E-7 L -3.61111E-6 -0.09599 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55213E-8 L 1.66667E-6 0.13849 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13858 L -0.00017 0.04475 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17284E-7 L -3.61111E-6 -0.09599 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5216 L 4.16667E-6 0.19382 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19382 L -0.00035 0.09259 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17284E-7 L -3.61111E-6 -0.09599 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17181 L -0.00816 0.17181 C -0.00486 0.17181 -0.00052 0.12554 -0.00052 0.08853 L -0.00052 0.00401 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4568E-6 L -8.33333E-7 0.08148 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3992E-6 L -4.44444E-6 0.09417 ">
                                      <p:cBhvr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13766 L 0.00035 0.22809 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23025 L 0.00035 0.34013 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9537 L -3.61111E-6 0.00247 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9537 L -3.61111E-6 0.00247 ">
                                      <p:cBhvr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9537 L -3.61111E-6 0.00247 ">
                                      <p:cBhvr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9537 L -3.61111E-6 0.00247 ">
                                      <p:cBhvr>
                                        <p:cTn id="1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9537 L -3.61111E-6 0.00247 ">
                                      <p:cBhvr>
                                        <p:cTn id="1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34013 L -8.33333E-7 0.16482 "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16482 L -0.00052 0.08025 ">
                                      <p:cBhvr>
                                        <p:cTn id="1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9722 L 3.61111E-6 0.00401 ">
                                      <p:cBhvr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9722 L 3.61111E-6 0.00401 ">
                                      <p:cBhvr>
                                        <p:cTn id="1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-0.02099 L -0.08506 0.08796 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6 0.08799 L -0.08506 -0.00988 ">
                                      <p:cBhvr>
                                        <p:cTn id="1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1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6 -0.00988 L -4.44444E-6 0.00216 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3561"/>
            <a:ext cx="5399954" cy="374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d</a:t>
            </a:r>
            <a:r>
              <a:rPr lang="fr-FR" sz="3200" dirty="0" smtClean="0"/>
              <a:t>e l’abaque au boulier</a:t>
            </a:r>
            <a:endParaRPr lang="fr-FR" sz="32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83561"/>
            <a:ext cx="3070770" cy="19442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44" y="3043085"/>
            <a:ext cx="3054370" cy="16557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259632" y="37274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79</a:t>
            </a:r>
            <a:endParaRPr lang="fr-FR" dirty="0"/>
          </a:p>
        </p:txBody>
      </p:sp>
      <p:grpSp>
        <p:nvGrpSpPr>
          <p:cNvPr id="25" name="Groupe 24"/>
          <p:cNvGrpSpPr/>
          <p:nvPr/>
        </p:nvGrpSpPr>
        <p:grpSpPr>
          <a:xfrm>
            <a:off x="1756857" y="3231252"/>
            <a:ext cx="1008112" cy="1224136"/>
            <a:chOff x="1774002" y="3219822"/>
            <a:chExt cx="1008112" cy="1224136"/>
          </a:xfrm>
        </p:grpSpPr>
        <p:sp>
          <p:nvSpPr>
            <p:cNvPr id="12" name="Ellipse 11"/>
            <p:cNvSpPr/>
            <p:nvPr/>
          </p:nvSpPr>
          <p:spPr>
            <a:xfrm>
              <a:off x="2566090" y="3219822"/>
              <a:ext cx="216024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1774002" y="4205546"/>
              <a:ext cx="1008112" cy="238412"/>
              <a:chOff x="1763688" y="4205546"/>
              <a:chExt cx="1008112" cy="238412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1763688" y="4227934"/>
                <a:ext cx="216024" cy="21602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2027717" y="4218092"/>
                <a:ext cx="216024" cy="21602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2291746" y="4215388"/>
                <a:ext cx="216024" cy="21602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2555776" y="4205546"/>
                <a:ext cx="216024" cy="21602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9" name="Ellipse 18"/>
            <p:cNvSpPr/>
            <p:nvPr/>
          </p:nvSpPr>
          <p:spPr>
            <a:xfrm>
              <a:off x="2566090" y="3880252"/>
              <a:ext cx="216024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2302060" y="3545116"/>
              <a:ext cx="480054" cy="225866"/>
              <a:chOff x="2291746" y="4205546"/>
              <a:chExt cx="480054" cy="225866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2291746" y="4215388"/>
                <a:ext cx="216024" cy="21602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2555776" y="4205546"/>
                <a:ext cx="216024" cy="21602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45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9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5717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82257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36" name="ZoneTexte 26"/>
          <p:cNvSpPr txBox="1"/>
          <p:nvPr/>
        </p:nvSpPr>
        <p:spPr>
          <a:xfrm>
            <a:off x="179515" y="1131588"/>
            <a:ext cx="6859490" cy="258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des chiffres vont être affichés brièvement </a:t>
            </a:r>
            <a:b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sur une tige de boulier : celle de droite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4F81BD"/>
                </a:solidFill>
                <a:uFillTx/>
                <a:latin typeface="Calibri"/>
              </a:rPr>
              <a:t/>
            </a:r>
            <a:br>
              <a:rPr lang="fr-FR" sz="1800" b="0" i="0" u="none" strike="noStrike" kern="1200" cap="none" spc="0" baseline="0" dirty="0">
                <a:solidFill>
                  <a:srgbClr val="4F81BD"/>
                </a:solidFill>
                <a:uFillTx/>
                <a:latin typeface="Calibri"/>
              </a:rPr>
            </a:br>
            <a:r>
              <a:rPr lang="fr-FR" sz="1800" b="0" i="0" u="none" strike="noStrike" kern="1200" cap="none" spc="0" baseline="0" dirty="0">
                <a:solidFill>
                  <a:srgbClr val="4F81BD"/>
                </a:solidFill>
                <a:uFillTx/>
                <a:latin typeface="Calibri"/>
              </a:rPr>
              <a:t>par exemple ici, le 7 : une bille de 5 et 2 billes de 2</a:t>
            </a:r>
            <a:br>
              <a:rPr lang="fr-FR" sz="1800" b="0" i="0" u="none" strike="noStrike" kern="1200" cap="none" spc="0" baseline="0" dirty="0">
                <a:solidFill>
                  <a:srgbClr val="4F81BD"/>
                </a:solidFill>
                <a:uFillTx/>
                <a:latin typeface="Calibri"/>
              </a:rPr>
            </a:br>
            <a:endParaRPr lang="fr-FR" sz="1800" b="0" i="0" u="none" strike="noStrike" kern="1200" cap="none" spc="0" baseline="0" dirty="0">
              <a:solidFill>
                <a:srgbClr val="4F81BD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quand vous les avez trouvés, levez la main (1 </a:t>
            </a:r>
            <a:r>
              <a:rPr lang="fr-FR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point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  <a:b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MAIS si le chiffre est mal écrit, ne levez </a:t>
            </a:r>
            <a:r>
              <a:rPr lang="fr-F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PAS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la main</a:t>
            </a:r>
            <a:b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(si vous levez la main, vous perdez tous vos </a:t>
            </a:r>
            <a:r>
              <a:rPr lang="fr-FR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points)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ZoneTexte 43"/>
          <p:cNvSpPr txBox="1"/>
          <p:nvPr/>
        </p:nvSpPr>
        <p:spPr>
          <a:xfrm>
            <a:off x="664832" y="3787755"/>
            <a:ext cx="4339212" cy="800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Avez vous des questions ou</a:t>
            </a:r>
            <a:b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</a:br>
            <a:r>
              <a:rPr lang="fr-FR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est-ce que vous êtes prêts ?</a:t>
            </a:r>
          </a:p>
        </p:txBody>
      </p:sp>
    </p:spTree>
    <p:extLst>
      <p:ext uri="{BB962C8B-B14F-4D97-AF65-F5344CB8AC3E}">
        <p14:creationId xmlns:p14="http://schemas.microsoft.com/office/powerpoint/2010/main" val="20051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603903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85166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5717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82257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5203304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?</a:t>
            </a:r>
            <a:endParaRPr lang="fr-FR" sz="1800" b="1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30" name="ZoneTexte 29"/>
          <p:cNvSpPr txBox="1"/>
          <p:nvPr/>
        </p:nvSpPr>
        <p:spPr>
          <a:xfrm rot="19944366">
            <a:off x="1219842" y="1749056"/>
            <a:ext cx="43544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Pour créer un exemple </a:t>
            </a:r>
            <a:b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dupliquez, modifiez </a:t>
            </a:r>
            <a:b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et démasquez cette page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603903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433921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1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1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603903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433921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3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8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603903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433921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6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0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433921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5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4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603903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5131296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</a:t>
            </a:r>
            <a:r>
              <a:rPr lang="fr-FR" sz="18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5 mal écrit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88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603903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5131296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</a:t>
            </a:r>
            <a:r>
              <a:rPr lang="fr-FR" sz="18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5 mal écrit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grpSp>
        <p:nvGrpSpPr>
          <p:cNvPr id="22" name="Groupe 23"/>
          <p:cNvGrpSpPr/>
          <p:nvPr/>
        </p:nvGrpSpPr>
        <p:grpSpPr>
          <a:xfrm>
            <a:off x="7472405" y="1131590"/>
            <a:ext cx="988027" cy="3408928"/>
            <a:chOff x="5888233" y="1137669"/>
            <a:chExt cx="988027" cy="3408928"/>
          </a:xfrm>
        </p:grpSpPr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73" y="976072"/>
            <a:ext cx="613059" cy="62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98" y="983824"/>
            <a:ext cx="601755" cy="61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75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433921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8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603903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433921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2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1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68" y="1347614"/>
            <a:ext cx="1888864" cy="29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rappels sur la numération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764385" y="906274"/>
            <a:ext cx="13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a table de 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716016" y="906274"/>
            <a:ext cx="138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transcription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716016" y="4299942"/>
            <a:ext cx="15504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H</a:t>
            </a:r>
            <a:r>
              <a:rPr lang="fr-FR" sz="1100" dirty="0"/>
              <a:t>. </a:t>
            </a:r>
            <a:r>
              <a:rPr lang="fr-FR" sz="1100" dirty="0" err="1"/>
              <a:t>Hilprecht</a:t>
            </a:r>
            <a:r>
              <a:rPr lang="fr-FR" sz="1100" dirty="0"/>
              <a:t>, 1906 </a:t>
            </a: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>(repris de C. Proust)</a:t>
            </a:r>
            <a:endParaRPr lang="fr-FR" sz="11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33504" y="3585418"/>
            <a:ext cx="1636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http://profmath.uqam.ca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9582"/>
            <a:ext cx="3322637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pic>
        <p:nvPicPr>
          <p:cNvPr id="14" name="Imag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4517594" y="1275606"/>
            <a:ext cx="1926614" cy="309634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5" name="Image 14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654046" y="3291831"/>
            <a:ext cx="1574315" cy="103964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7040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603903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5717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5203304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10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93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603903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5717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5203304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11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6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5" name="ZoneTexte 26"/>
          <p:cNvSpPr txBox="1"/>
          <p:nvPr/>
        </p:nvSpPr>
        <p:spPr>
          <a:xfrm>
            <a:off x="179515" y="1131588"/>
            <a:ext cx="6859490" cy="341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Attention</a:t>
            </a:r>
            <a:r>
              <a:rPr lang="fr-FR" sz="18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!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baseline="0" dirty="0" smtClean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dirty="0">
                <a:solidFill>
                  <a:srgbClr val="000000"/>
                </a:solidFill>
                <a:latin typeface="Calibri"/>
              </a:rPr>
              <a:t>m</a:t>
            </a:r>
            <a:r>
              <a:rPr lang="fr-FR" baseline="0" dirty="0" smtClean="0">
                <a:solidFill>
                  <a:srgbClr val="000000"/>
                </a:solidFill>
                <a:latin typeface="Calibri"/>
              </a:rPr>
              <a:t>aintenant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 on peut avoir une dizaine, </a:t>
            </a:r>
            <a:br>
              <a:rPr lang="fr-FR" dirty="0" smtClean="0">
                <a:solidFill>
                  <a:srgbClr val="000000"/>
                </a:solidFill>
                <a:latin typeface="Calibri"/>
              </a:rPr>
            </a:br>
            <a:r>
              <a:rPr lang="fr-FR" dirty="0" smtClean="0">
                <a:solidFill>
                  <a:srgbClr val="000000"/>
                </a:solidFill>
                <a:latin typeface="Calibri"/>
              </a:rPr>
              <a:t>les valeurs sont comprises entre 0 et 19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4F81BD"/>
                </a:solidFill>
                <a:uFillTx/>
                <a:latin typeface="Calibri"/>
              </a:rPr>
              <a:t/>
            </a:r>
            <a:br>
              <a:rPr lang="fr-FR" sz="1800" b="0" i="0" u="none" strike="noStrike" kern="1200" cap="none" spc="0" baseline="0" dirty="0">
                <a:solidFill>
                  <a:srgbClr val="4F81BD"/>
                </a:solidFill>
                <a:uFillTx/>
                <a:latin typeface="Calibri"/>
              </a:rPr>
            </a:br>
            <a:r>
              <a:rPr lang="fr-FR" sz="1800" b="0" i="0" u="none" strike="noStrike" kern="1200" cap="none" spc="0" baseline="0" dirty="0" smtClean="0">
                <a:solidFill>
                  <a:srgbClr val="4F81BD"/>
                </a:solidFill>
                <a:uFillTx/>
                <a:latin typeface="Calibri"/>
              </a:rPr>
              <a:t>                 par </a:t>
            </a:r>
            <a:r>
              <a:rPr lang="fr-FR" sz="1800" b="0" i="0" u="none" strike="noStrike" kern="1200" cap="none" spc="0" baseline="0" dirty="0">
                <a:solidFill>
                  <a:srgbClr val="4F81BD"/>
                </a:solidFill>
                <a:uFillTx/>
                <a:latin typeface="Calibri"/>
              </a:rPr>
              <a:t>exemple ici, </a:t>
            </a:r>
            <a:r>
              <a:rPr lang="fr-FR" dirty="0" smtClean="0">
                <a:solidFill>
                  <a:srgbClr val="4F81BD"/>
                </a:solidFill>
                <a:latin typeface="Calibri"/>
              </a:rPr>
              <a:t>13 et 16</a:t>
            </a:r>
            <a:r>
              <a:rPr lang="fr-FR" sz="1800" b="0" i="0" u="none" strike="noStrike" kern="1200" cap="none" spc="0" baseline="0" dirty="0" smtClean="0">
                <a:solidFill>
                  <a:srgbClr val="4F81BD"/>
                </a:solidFill>
                <a:uFillTx/>
                <a:latin typeface="Calibri"/>
              </a:rPr>
              <a:t> </a:t>
            </a:r>
            <a:r>
              <a:rPr lang="fr-FR" sz="1800" b="0" i="0" u="none" strike="noStrike" kern="1200" cap="none" spc="0" baseline="0" dirty="0">
                <a:solidFill>
                  <a:srgbClr val="4F81BD"/>
                </a:solidFill>
                <a:uFillTx/>
                <a:latin typeface="Calibri"/>
              </a:rPr>
              <a:t/>
            </a:r>
            <a:br>
              <a:rPr lang="fr-FR" sz="1800" b="0" i="0" u="none" strike="noStrike" kern="1200" cap="none" spc="0" baseline="0" dirty="0">
                <a:solidFill>
                  <a:srgbClr val="4F81BD"/>
                </a:solidFill>
                <a:uFillTx/>
                <a:latin typeface="Calibri"/>
              </a:rPr>
            </a:br>
            <a:endParaRPr lang="fr-FR" sz="1800" b="0" i="0" u="none" strike="noStrike" kern="1200" cap="none" spc="0" baseline="0" dirty="0">
              <a:solidFill>
                <a:srgbClr val="4F81BD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quand vous les avez trouvés, levez la main (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</a:t>
            </a:r>
            <a:r>
              <a:rPr lang="fr-FR" sz="18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</a:rPr>
              <a:t>point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  <a:b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MAIS si le chiffre est mal écrit, ne levez </a:t>
            </a:r>
            <a:r>
              <a:rPr lang="fr-F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PAS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la main</a:t>
            </a:r>
            <a:b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(si vous levez la main, </a:t>
            </a:r>
            <a:r>
              <a:rPr lang="fr-FR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fr-FR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    vous 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perdez 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fr-FR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points de cette 2° partie du jeu)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6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603903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5717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" name="Groupe 23"/>
          <p:cNvGrpSpPr/>
          <p:nvPr/>
        </p:nvGrpSpPr>
        <p:grpSpPr>
          <a:xfrm>
            <a:off x="7184373" y="1131590"/>
            <a:ext cx="988027" cy="3408928"/>
            <a:chOff x="5888233" y="1137669"/>
            <a:chExt cx="988027" cy="3408928"/>
          </a:xfrm>
        </p:grpSpPr>
        <p:pic>
          <p:nvPicPr>
            <p:cNvPr id="61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5717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479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603903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5717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433921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10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3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433921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7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9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603903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5717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433921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12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0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433921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9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0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603903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5717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5203304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14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8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85166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5717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5203304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C’était</a:t>
            </a:r>
            <a:r>
              <a:rPr lang="fr-FR" sz="1800" b="1" i="0" u="none" strike="noStrike" kern="1200" cap="none" spc="0" dirty="0" smtClean="0">
                <a:solidFill>
                  <a:srgbClr val="FF0000"/>
                </a:solidFill>
                <a:uFillTx/>
                <a:latin typeface="Calibri"/>
              </a:rPr>
              <a:t>   </a:t>
            </a:r>
            <a:r>
              <a:rPr lang="fr-FR" sz="18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25 mal écrit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4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85166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5717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5203304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C’était</a:t>
            </a:r>
            <a:r>
              <a:rPr lang="fr-FR" sz="1800" b="1" i="0" u="none" strike="noStrike" kern="1200" cap="none" spc="0" dirty="0" smtClean="0">
                <a:solidFill>
                  <a:srgbClr val="FF0000"/>
                </a:solidFill>
                <a:uFillTx/>
                <a:latin typeface="Calibri"/>
              </a:rPr>
              <a:t>   </a:t>
            </a:r>
            <a:r>
              <a:rPr lang="fr-FR" sz="18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25 mal écrit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grpSp>
        <p:nvGrpSpPr>
          <p:cNvPr id="23" name="Groupe 23"/>
          <p:cNvGrpSpPr/>
          <p:nvPr/>
        </p:nvGrpSpPr>
        <p:grpSpPr>
          <a:xfrm>
            <a:off x="7452320" y="1131590"/>
            <a:ext cx="988027" cy="3408928"/>
            <a:chOff x="5888233" y="1137669"/>
            <a:chExt cx="988027" cy="3408928"/>
          </a:xfrm>
        </p:grpSpPr>
        <p:pic>
          <p:nvPicPr>
            <p:cNvPr id="24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57389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5717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82257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73" y="976072"/>
            <a:ext cx="613059" cy="62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98" y="983824"/>
            <a:ext cx="601755" cy="61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0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e du monde png carte du monde transparente arrière-plan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20538"/>
            <a:ext cx="11233248" cy="748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982362" y="3188961"/>
            <a:ext cx="133052" cy="58914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134015" y="2077981"/>
            <a:ext cx="1604750" cy="740654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6763101" y="2742222"/>
            <a:ext cx="520980" cy="755345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39" idx="1"/>
          </p:cNvCxnSpPr>
          <p:nvPr/>
        </p:nvCxnSpPr>
        <p:spPr>
          <a:xfrm flipH="1" flipV="1">
            <a:off x="6022447" y="3723878"/>
            <a:ext cx="781801" cy="112166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 flipV="1">
            <a:off x="4754500" y="3374125"/>
            <a:ext cx="1185652" cy="853809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3746887" y="3312405"/>
            <a:ext cx="2193265" cy="915529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738765" y="1494477"/>
            <a:ext cx="270072" cy="148679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4541139" y="1495159"/>
            <a:ext cx="1038973" cy="1878966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4998245" y="2077981"/>
            <a:ext cx="2166042" cy="1296144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e libre 59"/>
          <p:cNvSpPr/>
          <p:nvPr/>
        </p:nvSpPr>
        <p:spPr>
          <a:xfrm>
            <a:off x="3477597" y="2820165"/>
            <a:ext cx="2553806" cy="870857"/>
          </a:xfrm>
          <a:custGeom>
            <a:avLst/>
            <a:gdLst>
              <a:gd name="connsiteX0" fmla="*/ 2979440 w 2979440"/>
              <a:gd name="connsiteY0" fmla="*/ 1016000 h 1016000"/>
              <a:gd name="connsiteX1" fmla="*/ 2786400 w 2979440"/>
              <a:gd name="connsiteY1" fmla="*/ 843280 h 1016000"/>
              <a:gd name="connsiteX2" fmla="*/ 2446040 w 2979440"/>
              <a:gd name="connsiteY2" fmla="*/ 665480 h 1016000"/>
              <a:gd name="connsiteX3" fmla="*/ 1958360 w 2979440"/>
              <a:gd name="connsiteY3" fmla="*/ 523240 h 1016000"/>
              <a:gd name="connsiteX4" fmla="*/ 1612920 w 2979440"/>
              <a:gd name="connsiteY4" fmla="*/ 538480 h 1016000"/>
              <a:gd name="connsiteX5" fmla="*/ 1353840 w 2979440"/>
              <a:gd name="connsiteY5" fmla="*/ 675640 h 1016000"/>
              <a:gd name="connsiteX6" fmla="*/ 1089680 w 2979440"/>
              <a:gd name="connsiteY6" fmla="*/ 736600 h 1016000"/>
              <a:gd name="connsiteX7" fmla="*/ 541040 w 2979440"/>
              <a:gd name="connsiteY7" fmla="*/ 695960 h 1016000"/>
              <a:gd name="connsiteX8" fmla="*/ 88920 w 2979440"/>
              <a:gd name="connsiteY8" fmla="*/ 594360 h 1016000"/>
              <a:gd name="connsiteX9" fmla="*/ 2560 w 2979440"/>
              <a:gd name="connsiteY9" fmla="*/ 431800 h 1016000"/>
              <a:gd name="connsiteX10" fmla="*/ 134640 w 2979440"/>
              <a:gd name="connsiteY10" fmla="*/ 182880 h 1016000"/>
              <a:gd name="connsiteX11" fmla="*/ 276880 w 2979440"/>
              <a:gd name="connsiteY11" fmla="*/ 55880 h 1016000"/>
              <a:gd name="connsiteX12" fmla="*/ 307360 w 2979440"/>
              <a:gd name="connsiteY1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9440" h="1016000">
                <a:moveTo>
                  <a:pt x="2979440" y="1016000"/>
                </a:moveTo>
                <a:cubicBezTo>
                  <a:pt x="2927370" y="958850"/>
                  <a:pt x="2875300" y="901700"/>
                  <a:pt x="2786400" y="843280"/>
                </a:cubicBezTo>
                <a:cubicBezTo>
                  <a:pt x="2697500" y="784860"/>
                  <a:pt x="2584047" y="718820"/>
                  <a:pt x="2446040" y="665480"/>
                </a:cubicBezTo>
                <a:cubicBezTo>
                  <a:pt x="2308033" y="612140"/>
                  <a:pt x="2097213" y="544407"/>
                  <a:pt x="1958360" y="523240"/>
                </a:cubicBezTo>
                <a:cubicBezTo>
                  <a:pt x="1819507" y="502073"/>
                  <a:pt x="1713673" y="513080"/>
                  <a:pt x="1612920" y="538480"/>
                </a:cubicBezTo>
                <a:cubicBezTo>
                  <a:pt x="1512167" y="563880"/>
                  <a:pt x="1441047" y="642620"/>
                  <a:pt x="1353840" y="675640"/>
                </a:cubicBezTo>
                <a:cubicBezTo>
                  <a:pt x="1266633" y="708660"/>
                  <a:pt x="1225147" y="733213"/>
                  <a:pt x="1089680" y="736600"/>
                </a:cubicBezTo>
                <a:cubicBezTo>
                  <a:pt x="954213" y="739987"/>
                  <a:pt x="707833" y="719667"/>
                  <a:pt x="541040" y="695960"/>
                </a:cubicBezTo>
                <a:cubicBezTo>
                  <a:pt x="374247" y="672253"/>
                  <a:pt x="178667" y="638387"/>
                  <a:pt x="88920" y="594360"/>
                </a:cubicBezTo>
                <a:cubicBezTo>
                  <a:pt x="-827" y="550333"/>
                  <a:pt x="-5060" y="500380"/>
                  <a:pt x="2560" y="431800"/>
                </a:cubicBezTo>
                <a:cubicBezTo>
                  <a:pt x="10180" y="363220"/>
                  <a:pt x="88920" y="245533"/>
                  <a:pt x="134640" y="182880"/>
                </a:cubicBezTo>
                <a:cubicBezTo>
                  <a:pt x="180360" y="120227"/>
                  <a:pt x="248093" y="86360"/>
                  <a:pt x="276880" y="55880"/>
                </a:cubicBezTo>
                <a:cubicBezTo>
                  <a:pt x="305667" y="25400"/>
                  <a:pt x="306513" y="12700"/>
                  <a:pt x="307360" y="0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580112" y="4227934"/>
            <a:ext cx="2194418" cy="49574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dirty="0" smtClean="0">
                <a:solidFill>
                  <a:schemeClr val="tx1"/>
                </a:solidFill>
              </a:rPr>
              <a:t>Arabes 880</a:t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base 10 positionnelle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3119554" y="4299943"/>
            <a:ext cx="1421585" cy="288031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1561261" y="4397185"/>
            <a:ext cx="1558293" cy="334805"/>
            <a:chOff x="1331640" y="5524078"/>
            <a:chExt cx="1558293" cy="482352"/>
          </a:xfrm>
        </p:grpSpPr>
        <p:sp>
          <p:nvSpPr>
            <p:cNvPr id="8" name="Rectangle 7"/>
            <p:cNvSpPr/>
            <p:nvPr/>
          </p:nvSpPr>
          <p:spPr>
            <a:xfrm>
              <a:off x="1331640" y="5524078"/>
              <a:ext cx="1558293" cy="482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dirty="0" smtClean="0">
                  <a:solidFill>
                    <a:schemeClr val="tx1"/>
                  </a:solidFill>
                </a:rPr>
                <a:t>Os d’</a:t>
              </a:r>
              <a:r>
                <a:rPr lang="fr-FR" sz="1200" dirty="0" err="1" smtClean="0">
                  <a:solidFill>
                    <a:schemeClr val="tx1"/>
                  </a:solidFill>
                </a:rPr>
                <a:t>Ishango</a:t>
              </a:r>
              <a:r>
                <a:rPr lang="fr-FR" sz="1200" dirty="0" smtClean="0">
                  <a:solidFill>
                    <a:schemeClr val="tx1"/>
                  </a:solidFill>
                </a:rPr>
                <a:t/>
              </a:r>
              <a:br>
                <a:rPr lang="fr-FR" sz="1200" dirty="0" smtClean="0">
                  <a:solidFill>
                    <a:schemeClr val="tx1"/>
                  </a:solidFill>
                </a:rPr>
              </a:br>
              <a:r>
                <a:rPr lang="fr-FR" sz="1200" dirty="0" smtClean="0">
                  <a:solidFill>
                    <a:schemeClr val="tx1"/>
                  </a:solidFill>
                </a:rPr>
                <a:t>- 20 à -35 000 ans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328" y="5535691"/>
              <a:ext cx="188673" cy="45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Rectangle 35"/>
          <p:cNvSpPr/>
          <p:nvPr/>
        </p:nvSpPr>
        <p:spPr>
          <a:xfrm>
            <a:off x="6804248" y="2724074"/>
            <a:ext cx="2266427" cy="4957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dirty="0" smtClean="0">
                <a:solidFill>
                  <a:schemeClr val="tx1"/>
                </a:solidFill>
              </a:rPr>
              <a:t>Chine-Japon – 1300</a:t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numération mixte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94" y="2859782"/>
            <a:ext cx="768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6804248" y="3588170"/>
            <a:ext cx="2194418" cy="49574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dirty="0" smtClean="0">
                <a:solidFill>
                  <a:schemeClr val="tx1"/>
                </a:solidFill>
              </a:rPr>
              <a:t>Inde 595</a:t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base 10 positionnelle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28" y="370711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-304404" y="2693213"/>
            <a:ext cx="1944216" cy="49574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dirty="0" smtClean="0">
                <a:solidFill>
                  <a:schemeClr val="tx1"/>
                </a:solidFill>
              </a:rPr>
              <a:t>Mayas </a:t>
            </a:r>
            <a:r>
              <a:rPr lang="fr-FR" sz="1200" dirty="0">
                <a:solidFill>
                  <a:schemeClr val="tx1"/>
                </a:solidFill>
              </a:rPr>
              <a:t>+</a:t>
            </a:r>
            <a:r>
              <a:rPr lang="fr-FR" sz="1200" dirty="0" smtClean="0">
                <a:solidFill>
                  <a:schemeClr val="tx1"/>
                </a:solidFill>
              </a:rPr>
              <a:t> 300</a:t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base 20 pos.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27970"/>
            <a:ext cx="622825" cy="3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395536" y="1859978"/>
            <a:ext cx="1872208" cy="495748"/>
            <a:chOff x="395536" y="1582233"/>
            <a:chExt cx="1872208" cy="495748"/>
          </a:xfrm>
        </p:grpSpPr>
        <p:sp>
          <p:nvSpPr>
            <p:cNvPr id="45" name="Rectangle 44"/>
            <p:cNvSpPr/>
            <p:nvPr/>
          </p:nvSpPr>
          <p:spPr>
            <a:xfrm>
              <a:off x="395536" y="1582233"/>
              <a:ext cx="1872208" cy="4957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dirty="0" smtClean="0">
                  <a:solidFill>
                    <a:schemeClr val="tx1"/>
                  </a:solidFill>
                </a:rPr>
                <a:t>Europe 1000</a:t>
              </a:r>
              <a:br>
                <a:rPr lang="fr-FR" sz="1200" dirty="0" smtClean="0">
                  <a:solidFill>
                    <a:schemeClr val="tx1"/>
                  </a:solidFill>
                </a:rPr>
              </a:br>
              <a:r>
                <a:rPr lang="fr-FR" sz="1200" dirty="0" smtClean="0">
                  <a:solidFill>
                    <a:schemeClr val="tx1"/>
                  </a:solidFill>
                </a:rPr>
                <a:t>base 10 pos.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21" y="1679883"/>
              <a:ext cx="891819" cy="31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32" y="2823470"/>
            <a:ext cx="869376" cy="2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 19"/>
          <p:cNvGrpSpPr/>
          <p:nvPr/>
        </p:nvGrpSpPr>
        <p:grpSpPr>
          <a:xfrm>
            <a:off x="1945533" y="1131590"/>
            <a:ext cx="2410443" cy="495748"/>
            <a:chOff x="1979712" y="843558"/>
            <a:chExt cx="2410443" cy="495748"/>
          </a:xfrm>
        </p:grpSpPr>
        <p:sp>
          <p:nvSpPr>
            <p:cNvPr id="49" name="Rectangle 48"/>
            <p:cNvSpPr/>
            <p:nvPr/>
          </p:nvSpPr>
          <p:spPr>
            <a:xfrm>
              <a:off x="1979712" y="843558"/>
              <a:ext cx="2410443" cy="4957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dirty="0" smtClean="0">
                  <a:solidFill>
                    <a:schemeClr val="tx1"/>
                  </a:solidFill>
                </a:rPr>
                <a:t>Rome – 500</a:t>
              </a:r>
              <a:br>
                <a:rPr lang="fr-FR" sz="1200" dirty="0" smtClean="0">
                  <a:solidFill>
                    <a:schemeClr val="tx1"/>
                  </a:solidFill>
                </a:rPr>
              </a:br>
              <a:r>
                <a:rPr lang="fr-FR" sz="1200" dirty="0" smtClean="0">
                  <a:solidFill>
                    <a:schemeClr val="tx1"/>
                  </a:solidFill>
                </a:rPr>
                <a:t>numération additive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936260"/>
              <a:ext cx="939896" cy="31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e 9"/>
          <p:cNvGrpSpPr/>
          <p:nvPr/>
        </p:nvGrpSpPr>
        <p:grpSpPr>
          <a:xfrm>
            <a:off x="4644008" y="999411"/>
            <a:ext cx="2240844" cy="495748"/>
            <a:chOff x="4644008" y="999411"/>
            <a:chExt cx="2240844" cy="495748"/>
          </a:xfrm>
        </p:grpSpPr>
        <p:sp>
          <p:nvSpPr>
            <p:cNvPr id="55" name="Rectangle 54"/>
            <p:cNvSpPr/>
            <p:nvPr/>
          </p:nvSpPr>
          <p:spPr>
            <a:xfrm>
              <a:off x="4644008" y="999411"/>
              <a:ext cx="2240844" cy="4957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dirty="0" smtClean="0">
                  <a:solidFill>
                    <a:schemeClr val="tx1"/>
                  </a:solidFill>
                </a:rPr>
                <a:t>Egypte – 2700</a:t>
              </a:r>
              <a:br>
                <a:rPr lang="fr-FR" sz="1200" dirty="0" smtClean="0">
                  <a:solidFill>
                    <a:schemeClr val="tx1"/>
                  </a:solidFill>
                </a:rPr>
              </a:br>
              <a:r>
                <a:rPr lang="fr-FR" sz="1200" dirty="0" smtClean="0">
                  <a:solidFill>
                    <a:schemeClr val="tx1"/>
                  </a:solidFill>
                </a:rPr>
                <a:t>numération additive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488" y="1066932"/>
              <a:ext cx="813761" cy="373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e 17"/>
          <p:cNvGrpSpPr/>
          <p:nvPr/>
        </p:nvGrpSpPr>
        <p:grpSpPr>
          <a:xfrm>
            <a:off x="5940152" y="1635646"/>
            <a:ext cx="2571466" cy="495748"/>
            <a:chOff x="5940152" y="1635646"/>
            <a:chExt cx="2571466" cy="495748"/>
          </a:xfrm>
        </p:grpSpPr>
        <p:grpSp>
          <p:nvGrpSpPr>
            <p:cNvPr id="11" name="Groupe 10"/>
            <p:cNvGrpSpPr/>
            <p:nvPr/>
          </p:nvGrpSpPr>
          <p:grpSpPr>
            <a:xfrm>
              <a:off x="5940152" y="1635646"/>
              <a:ext cx="2571466" cy="495748"/>
              <a:chOff x="3800734" y="5654699"/>
              <a:chExt cx="2283434" cy="49574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800734" y="5654699"/>
                <a:ext cx="2283434" cy="4957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200" dirty="0" smtClean="0">
                    <a:solidFill>
                      <a:schemeClr val="tx1"/>
                    </a:solidFill>
                  </a:rPr>
                  <a:t>Babylone – 1800</a:t>
                </a:r>
                <a:br>
                  <a:rPr lang="fr-FR" sz="1200" dirty="0" smtClean="0">
                    <a:solidFill>
                      <a:schemeClr val="tx1"/>
                    </a:solidFill>
                  </a:rPr>
                </a:br>
                <a:r>
                  <a:rPr lang="fr-FR" sz="1200" dirty="0" smtClean="0">
                    <a:solidFill>
                      <a:schemeClr val="tx1"/>
                    </a:solidFill>
                  </a:rPr>
                  <a:t>base 60 positionnelle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6503" y="5720011"/>
                <a:ext cx="746125" cy="365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940" y="1707654"/>
              <a:ext cx="266244" cy="307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appels sur la numération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573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433921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8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8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32067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5717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433921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C’était le                  </a:t>
            </a:r>
            <a:r>
              <a:rPr lang="fr-FR" sz="6600" b="1" dirty="0" smtClean="0">
                <a:solidFill>
                  <a:srgbClr val="FF0000"/>
                </a:solidFill>
                <a:latin typeface="Calibri"/>
              </a:rPr>
              <a:t>19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3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85166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5203304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C’était</a:t>
            </a:r>
            <a:r>
              <a:rPr lang="fr-FR" sz="1800" b="1" i="0" u="none" strike="noStrike" kern="1200" cap="none" spc="0" dirty="0" smtClean="0">
                <a:solidFill>
                  <a:srgbClr val="FF0000"/>
                </a:solidFill>
                <a:uFillTx/>
                <a:latin typeface="Calibri"/>
              </a:rPr>
              <a:t>    </a:t>
            </a:r>
            <a:r>
              <a:rPr lang="fr-FR" sz="18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fr-FR" sz="66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13 mal</a:t>
            </a:r>
            <a:r>
              <a:rPr lang="fr-FR" sz="6600" b="1" i="0" u="none" strike="noStrike" kern="1200" cap="none" spc="0" dirty="0" smtClean="0">
                <a:solidFill>
                  <a:srgbClr val="FF0000"/>
                </a:solidFill>
                <a:uFillTx/>
                <a:latin typeface="Calibri"/>
              </a:rPr>
              <a:t> écrit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69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5888233" y="1137669"/>
            <a:ext cx="988027" cy="3408928"/>
            <a:chOff x="5888233" y="1137669"/>
            <a:chExt cx="988027" cy="34089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07745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2096536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85166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Jeu de lecture des chiffres</a:t>
            </a:r>
            <a:endParaRPr lang="fr-FR" sz="20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26" name="ZoneTexte 43"/>
          <p:cNvSpPr txBox="1"/>
          <p:nvPr/>
        </p:nvSpPr>
        <p:spPr>
          <a:xfrm>
            <a:off x="602242" y="2429697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Attention : essai</a:t>
            </a:r>
          </a:p>
        </p:txBody>
      </p:sp>
      <p:sp>
        <p:nvSpPr>
          <p:cNvPr id="27" name="ZoneTexte 44"/>
          <p:cNvSpPr txBox="1"/>
          <p:nvPr/>
        </p:nvSpPr>
        <p:spPr>
          <a:xfrm>
            <a:off x="611559" y="2850486"/>
            <a:ext cx="433921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Alors ?</a:t>
            </a:r>
          </a:p>
        </p:txBody>
      </p:sp>
      <p:sp>
        <p:nvSpPr>
          <p:cNvPr id="28" name="ZoneTexte 46"/>
          <p:cNvSpPr txBox="1"/>
          <p:nvPr/>
        </p:nvSpPr>
        <p:spPr>
          <a:xfrm>
            <a:off x="592832" y="2715768"/>
            <a:ext cx="5203304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C’était</a:t>
            </a:r>
            <a:r>
              <a:rPr lang="fr-FR" sz="1800" b="1" i="0" u="none" strike="noStrike" kern="1200" cap="none" spc="0" dirty="0" smtClean="0">
                <a:solidFill>
                  <a:srgbClr val="FF0000"/>
                </a:solidFill>
                <a:uFillTx/>
                <a:latin typeface="Calibri"/>
              </a:rPr>
              <a:t>    </a:t>
            </a:r>
            <a:r>
              <a:rPr lang="fr-FR" sz="18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fr-FR" sz="66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13 mal</a:t>
            </a:r>
            <a:r>
              <a:rPr lang="fr-FR" sz="6600" b="1" i="0" u="none" strike="noStrike" kern="1200" cap="none" spc="0" dirty="0" smtClean="0">
                <a:solidFill>
                  <a:srgbClr val="FF0000"/>
                </a:solidFill>
                <a:uFillTx/>
                <a:latin typeface="Calibri"/>
              </a:rPr>
              <a:t> écrit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grpSp>
        <p:nvGrpSpPr>
          <p:cNvPr id="22" name="Groupe 23"/>
          <p:cNvGrpSpPr/>
          <p:nvPr/>
        </p:nvGrpSpPr>
        <p:grpSpPr>
          <a:xfrm>
            <a:off x="7359895" y="1131590"/>
            <a:ext cx="988027" cy="3408928"/>
            <a:chOff x="5888233" y="1137669"/>
            <a:chExt cx="988027" cy="3408928"/>
          </a:xfrm>
        </p:grpSpPr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888233" y="1137669"/>
              <a:ext cx="988027" cy="3408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0698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3824724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40779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603903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684" y="1359310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32828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58151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3832341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4085575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Imag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36552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Imag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283" y="1618762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565788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71" y="2816617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9300" y="2571749"/>
              <a:ext cx="410977" cy="2532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73" y="976072"/>
            <a:ext cx="613059" cy="62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83824"/>
            <a:ext cx="601755" cy="61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532" y="1176393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262763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35939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61262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86344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411667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164262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139803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11618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36701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62023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87106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412430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140426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165749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892" y="1812423"/>
            <a:ext cx="3197080" cy="3207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re 1"/>
          <p:cNvSpPr txBox="1"/>
          <p:nvPr/>
        </p:nvSpPr>
        <p:spPr>
          <a:xfrm>
            <a:off x="609603" y="51471"/>
            <a:ext cx="5186531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ajouter </a:t>
            </a:r>
            <a:r>
              <a:rPr lang="fr-FR" sz="32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1</a:t>
            </a:r>
            <a:endParaRPr lang="fr-FR" sz="20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19" name="ZoneTexte 91"/>
          <p:cNvSpPr txBox="1"/>
          <p:nvPr/>
        </p:nvSpPr>
        <p:spPr>
          <a:xfrm>
            <a:off x="1547667" y="861081"/>
            <a:ext cx="69923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+1</a:t>
            </a:r>
          </a:p>
        </p:txBody>
      </p:sp>
      <p:sp>
        <p:nvSpPr>
          <p:cNvPr id="20" name="ZoneTexte 92"/>
          <p:cNvSpPr txBox="1"/>
          <p:nvPr/>
        </p:nvSpPr>
        <p:spPr>
          <a:xfrm>
            <a:off x="534896" y="754023"/>
            <a:ext cx="6495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1+1</a:t>
            </a:r>
          </a:p>
        </p:txBody>
      </p:sp>
    </p:spTree>
    <p:extLst>
      <p:ext uri="{BB962C8B-B14F-4D97-AF65-F5344CB8AC3E}">
        <p14:creationId xmlns:p14="http://schemas.microsoft.com/office/powerpoint/2010/main" val="10856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19 L -0.0158 0.0318 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02532 L -0.01423 -0.07008 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-0.07009 L 0.00157 -0.01421 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71" y="1380378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4044" y="1144783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95" y="258167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95" y="283250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95" y="308572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95" y="333655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82" y="408506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95" y="161101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95" y="136642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308457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333540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358862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383945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409268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137264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162587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171" y="1361843"/>
            <a:ext cx="3198223" cy="32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532" y="1176393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262763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335939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361262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386344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411667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83" y="164262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83" y="139803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311618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336701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362023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387106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412430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140426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165749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92" y="1812423"/>
            <a:ext cx="3197080" cy="320759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re 1"/>
          <p:cNvSpPr txBox="1"/>
          <p:nvPr/>
        </p:nvSpPr>
        <p:spPr>
          <a:xfrm>
            <a:off x="609603" y="51471"/>
            <a:ext cx="5186531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ajouter </a:t>
            </a:r>
            <a:r>
              <a:rPr lang="fr-FR" sz="32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2</a:t>
            </a:r>
            <a:endParaRPr lang="fr-FR" sz="20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36" name="ZoneTexte 91"/>
          <p:cNvSpPr txBox="1"/>
          <p:nvPr/>
        </p:nvSpPr>
        <p:spPr>
          <a:xfrm>
            <a:off x="1547667" y="861081"/>
            <a:ext cx="69923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+2</a:t>
            </a:r>
          </a:p>
        </p:txBody>
      </p:sp>
      <p:sp>
        <p:nvSpPr>
          <p:cNvPr id="37" name="ZoneTexte 92"/>
          <p:cNvSpPr txBox="1"/>
          <p:nvPr/>
        </p:nvSpPr>
        <p:spPr>
          <a:xfrm>
            <a:off x="534896" y="754023"/>
            <a:ext cx="6495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1+2</a:t>
            </a:r>
          </a:p>
        </p:txBody>
      </p:sp>
      <p:sp>
        <p:nvSpPr>
          <p:cNvPr id="38" name="ZoneTexte 38"/>
          <p:cNvSpPr txBox="1"/>
          <p:nvPr/>
        </p:nvSpPr>
        <p:spPr>
          <a:xfrm>
            <a:off x="6264298" y="861081"/>
            <a:ext cx="1375696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2=5-3</a:t>
            </a:r>
          </a:p>
        </p:txBody>
      </p:sp>
    </p:spTree>
    <p:extLst>
      <p:ext uri="{BB962C8B-B14F-4D97-AF65-F5344CB8AC3E}">
        <p14:creationId xmlns:p14="http://schemas.microsoft.com/office/powerpoint/2010/main" val="18107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1019 L -0.01423 0.07778 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07132 L -0.01423 -0.02408 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-0.02408 L 0.00157 -0.01019 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4568E-6 L -8.33333E-7 0.08148 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64198E-7 L 8.33333E-7 0.09722 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8143 L -0.00139 0.22455 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21931 L -0.00087 0.32912 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154 L 1.38889E-6 0.09783 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2099E-6 L 1.11111E-6 0.09784 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2099E-6 L -3.33333E-6 0.0966 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4044" y="1144783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5" y="258167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5" y="283250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5" y="308572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5" y="333655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82" y="408506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5" y="161101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5" y="136642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08457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33540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58862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83945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409268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137264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162587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171" y="1361843"/>
            <a:ext cx="3198223" cy="32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532" y="1176393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262763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35939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61262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86344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411667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164262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139803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11618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36701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62023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87106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412430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140426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165749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892" y="1812423"/>
            <a:ext cx="3197080" cy="320759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itre 1"/>
          <p:cNvSpPr txBox="1"/>
          <p:nvPr/>
        </p:nvSpPr>
        <p:spPr>
          <a:xfrm>
            <a:off x="609603" y="51471"/>
            <a:ext cx="5186531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ajouter </a:t>
            </a:r>
            <a:r>
              <a:rPr lang="fr-FR" sz="32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3</a:t>
            </a:r>
            <a:endParaRPr lang="fr-FR" sz="20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35" name="ZoneTexte 91"/>
          <p:cNvSpPr txBox="1"/>
          <p:nvPr/>
        </p:nvSpPr>
        <p:spPr>
          <a:xfrm>
            <a:off x="1700061" y="1013484"/>
            <a:ext cx="69923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+3</a:t>
            </a:r>
          </a:p>
        </p:txBody>
      </p:sp>
      <p:sp>
        <p:nvSpPr>
          <p:cNvPr id="36" name="ZoneTexte 92"/>
          <p:cNvSpPr txBox="1"/>
          <p:nvPr/>
        </p:nvSpPr>
        <p:spPr>
          <a:xfrm>
            <a:off x="534896" y="754023"/>
            <a:ext cx="6495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1+3</a:t>
            </a:r>
          </a:p>
        </p:txBody>
      </p:sp>
      <p:pic>
        <p:nvPicPr>
          <p:cNvPr id="37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171" y="1380378"/>
            <a:ext cx="3197080" cy="320759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ZoneTexte 37"/>
          <p:cNvSpPr txBox="1"/>
          <p:nvPr/>
        </p:nvSpPr>
        <p:spPr>
          <a:xfrm>
            <a:off x="6264298" y="861081"/>
            <a:ext cx="1375696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3=5-2</a:t>
            </a:r>
          </a:p>
        </p:txBody>
      </p:sp>
      <p:sp>
        <p:nvSpPr>
          <p:cNvPr id="39" name="ZoneTexte 40"/>
          <p:cNvSpPr txBox="1"/>
          <p:nvPr/>
        </p:nvSpPr>
        <p:spPr>
          <a:xfrm>
            <a:off x="5148062" y="771552"/>
            <a:ext cx="6495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4+3</a:t>
            </a:r>
          </a:p>
        </p:txBody>
      </p:sp>
    </p:spTree>
    <p:extLst>
      <p:ext uri="{BB962C8B-B14F-4D97-AF65-F5344CB8AC3E}">
        <p14:creationId xmlns:p14="http://schemas.microsoft.com/office/powerpoint/2010/main" val="70813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524 L -0.01423 0.13858 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13849 L -0.01423 0.04318 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04321 L 0.00157 -0.01019 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4568E-6 L -8.33333E-7 0.08148 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64198E-7 L 8.33333E-7 0.09722 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15 L -0.00086 0.27848 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27839 L -0.00087 0.38827 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2099E-6 L 1.11111E-6 0.09784 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2099E-6 L -3.33333E-6 0.0966 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71" y="1380378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532" y="1176393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335939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361262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386344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411667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83" y="164262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83" y="139803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311618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336701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362023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387106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412430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140426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165749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92" y="1812423"/>
            <a:ext cx="3197080" cy="3207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re 1"/>
          <p:cNvSpPr txBox="1"/>
          <p:nvPr/>
        </p:nvSpPr>
        <p:spPr>
          <a:xfrm>
            <a:off x="609603" y="51471"/>
            <a:ext cx="5186531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ajouter </a:t>
            </a:r>
            <a:r>
              <a:rPr lang="fr-FR" sz="32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4</a:t>
            </a:r>
            <a:endParaRPr lang="fr-FR" sz="20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19" name="ZoneTexte 91"/>
          <p:cNvSpPr txBox="1"/>
          <p:nvPr/>
        </p:nvSpPr>
        <p:spPr>
          <a:xfrm>
            <a:off x="1784533" y="1114068"/>
            <a:ext cx="69923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+4</a:t>
            </a:r>
          </a:p>
        </p:txBody>
      </p:sp>
      <p:sp>
        <p:nvSpPr>
          <p:cNvPr id="20" name="ZoneTexte 92"/>
          <p:cNvSpPr txBox="1"/>
          <p:nvPr/>
        </p:nvSpPr>
        <p:spPr>
          <a:xfrm>
            <a:off x="534896" y="754023"/>
            <a:ext cx="6495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0+4</a:t>
            </a:r>
          </a:p>
        </p:txBody>
      </p:sp>
      <p:pic>
        <p:nvPicPr>
          <p:cNvPr id="21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310856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4044" y="1144783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95" y="258167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95" y="283250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95" y="308572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95" y="333655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82" y="408506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95" y="161101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95" y="136642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308457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333540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358862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383945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409268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137264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162587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171" y="1361843"/>
            <a:ext cx="3198223" cy="320874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ZoneTexte 38"/>
          <p:cNvSpPr txBox="1"/>
          <p:nvPr/>
        </p:nvSpPr>
        <p:spPr>
          <a:xfrm>
            <a:off x="6264298" y="861081"/>
            <a:ext cx="1375696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4=5-1</a:t>
            </a:r>
          </a:p>
        </p:txBody>
      </p:sp>
      <p:sp>
        <p:nvSpPr>
          <p:cNvPr id="39" name="ZoneTexte 39"/>
          <p:cNvSpPr txBox="1"/>
          <p:nvPr/>
        </p:nvSpPr>
        <p:spPr>
          <a:xfrm>
            <a:off x="5148062" y="771552"/>
            <a:ext cx="6495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4+4</a:t>
            </a:r>
          </a:p>
        </p:txBody>
      </p:sp>
    </p:spTree>
    <p:extLst>
      <p:ext uri="{BB962C8B-B14F-4D97-AF65-F5344CB8AC3E}">
        <p14:creationId xmlns:p14="http://schemas.microsoft.com/office/powerpoint/2010/main" val="3703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524 L -0.01423 0.13858 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13849 L -0.01423 0.04318 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04321 L 0.00157 -0.01019 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4568E-6 L -8.33333E-7 0.08148 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64198E-7 L 8.33333E-7 0.09722 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8148 L -0.00104 0.32932 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33148 L -0.00087 0.44136 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2099E-6 L -3.33333E-6 0.0966 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4044" y="1136004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910" y="1396755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532" y="1139260"/>
            <a:ext cx="988027" cy="34089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/>
          <p:cNvSpPr txBox="1"/>
          <p:nvPr/>
        </p:nvSpPr>
        <p:spPr>
          <a:xfrm>
            <a:off x="609603" y="51471"/>
            <a:ext cx="5186531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ajouter </a:t>
            </a:r>
            <a:r>
              <a:rPr lang="fr-FR" sz="32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5</a:t>
            </a:r>
            <a:endParaRPr lang="fr-FR" sz="20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6" name="ZoneTexte 91"/>
          <p:cNvSpPr txBox="1"/>
          <p:nvPr/>
        </p:nvSpPr>
        <p:spPr>
          <a:xfrm>
            <a:off x="1475658" y="861081"/>
            <a:ext cx="69923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+5</a:t>
            </a:r>
          </a:p>
        </p:txBody>
      </p:sp>
      <p:sp>
        <p:nvSpPr>
          <p:cNvPr id="7" name="ZoneTexte 92"/>
          <p:cNvSpPr txBox="1"/>
          <p:nvPr/>
        </p:nvSpPr>
        <p:spPr>
          <a:xfrm>
            <a:off x="534896" y="741935"/>
            <a:ext cx="6495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2+5</a:t>
            </a:r>
          </a:p>
        </p:txBody>
      </p:sp>
      <p:pic>
        <p:nvPicPr>
          <p:cNvPr id="8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258927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284010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357547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382630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0" y="407953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83" y="160549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83" y="136090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307904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332987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358309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383392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408715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136711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2" y="162035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767" y="1396755"/>
            <a:ext cx="3198223" cy="32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82" y="306816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82" y="331900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82" y="357222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82" y="382305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82" y="407628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95" y="209930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95" y="135764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307578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332662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357984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383066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408391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136386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04" y="161709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5" y="2027297"/>
            <a:ext cx="3198223" cy="32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314" y="1842881"/>
            <a:ext cx="3197080" cy="320759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ZoneTexte 72"/>
          <p:cNvSpPr txBox="1"/>
          <p:nvPr/>
        </p:nvSpPr>
        <p:spPr>
          <a:xfrm>
            <a:off x="6004617" y="861081"/>
            <a:ext cx="1375696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+10-5</a:t>
            </a:r>
          </a:p>
        </p:txBody>
      </p:sp>
    </p:spTree>
    <p:extLst>
      <p:ext uri="{BB962C8B-B14F-4D97-AF65-F5344CB8AC3E}">
        <p14:creationId xmlns:p14="http://schemas.microsoft.com/office/powerpoint/2010/main" val="30908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031 L -0.02517 -0.00031 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64198E-7 L 8.33333E-7 0.09722 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-0.00031 L -0.02517 0.10956 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565E-6 L -0.08282 0.00432 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2 0.00432 L -0.08282 -0.08948 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2 -0.08948 L -0.01198 0.0182 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4 -0.01789 L -0.01111 -0.11971 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4758E-6 L 4.44444E-6 -0.09441 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2 -0.11972 L 0.00626 -0.11602 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7 0.01821 L -0.00034 -0.07559 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4044" y="1126111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24" y="256184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24" y="281507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24" y="331673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82" y="406639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5" y="159234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5" y="134775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06590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31672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56995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82078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407401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135397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160720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24" y="306590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Imag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323" y="1762140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532" y="1137669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06984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32067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57389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82472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407794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160390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135931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07745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32828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58151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83234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408557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136552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161876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209653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256578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281661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9947">
            <a:off x="1059966" y="1439017"/>
            <a:ext cx="2953925" cy="296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43825">
            <a:off x="1085916" y="1684308"/>
            <a:ext cx="2953925" cy="296364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itre 1"/>
          <p:cNvSpPr txBox="1"/>
          <p:nvPr/>
        </p:nvSpPr>
        <p:spPr>
          <a:xfrm>
            <a:off x="609603" y="51471"/>
            <a:ext cx="5186531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ajouter </a:t>
            </a:r>
            <a:r>
              <a:rPr lang="fr-FR" sz="3200" kern="0" dirty="0">
                <a:solidFill>
                  <a:srgbClr val="000000"/>
                </a:solidFill>
                <a:latin typeface="Calibri"/>
              </a:rPr>
              <a:t>6</a:t>
            </a:r>
            <a:endParaRPr lang="fr-FR" sz="20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42" name="ZoneTexte 91"/>
          <p:cNvSpPr txBox="1"/>
          <p:nvPr/>
        </p:nvSpPr>
        <p:spPr>
          <a:xfrm>
            <a:off x="1298320" y="987574"/>
            <a:ext cx="1473480" cy="70788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dirty="0" smtClean="0">
                <a:solidFill>
                  <a:srgbClr val="000000"/>
                </a:solidFill>
                <a:latin typeface="Calibri"/>
              </a:rPr>
              <a:t>6</a:t>
            </a:r>
            <a:r>
              <a:rPr lang="fr-FR" sz="4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=5+1</a:t>
            </a:r>
            <a:endParaRPr lang="fr-FR" sz="4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ZoneTexte 92"/>
          <p:cNvSpPr txBox="1"/>
          <p:nvPr/>
        </p:nvSpPr>
        <p:spPr>
          <a:xfrm>
            <a:off x="534893" y="754023"/>
            <a:ext cx="649537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kern="0" dirty="0" smtClean="0">
                <a:solidFill>
                  <a:srgbClr val="7F7F7F"/>
                </a:solidFill>
                <a:latin typeface="Calibri"/>
              </a:rPr>
              <a:t>3</a:t>
            </a:r>
            <a:r>
              <a:rPr lang="fr-FR" sz="2400" b="0" i="0" u="none" strike="noStrike" kern="1200" cap="none" spc="0" baseline="0" dirty="0" smtClean="0">
                <a:solidFill>
                  <a:srgbClr val="7F7F7F"/>
                </a:solidFill>
                <a:uFillTx/>
                <a:latin typeface="Calibri"/>
              </a:rPr>
              <a:t>+6</a:t>
            </a:r>
            <a:endParaRPr lang="fr-FR" sz="24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pic>
        <p:nvPicPr>
          <p:cNvPr id="60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6181" y="2355726"/>
            <a:ext cx="3198223" cy="320874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ZoneTexte 90"/>
          <p:cNvSpPr txBox="1"/>
          <p:nvPr/>
        </p:nvSpPr>
        <p:spPr>
          <a:xfrm>
            <a:off x="5940152" y="987574"/>
            <a:ext cx="1635384" cy="70788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kern="0" dirty="0" smtClean="0">
                <a:solidFill>
                  <a:srgbClr val="000000"/>
                </a:solidFill>
                <a:latin typeface="Calibri"/>
              </a:rPr>
              <a:t>6=</a:t>
            </a:r>
            <a:r>
              <a:rPr lang="fr-FR" sz="4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10-4</a:t>
            </a:r>
            <a:endParaRPr lang="fr-FR" sz="4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ZoneTexte 93"/>
          <p:cNvSpPr txBox="1"/>
          <p:nvPr/>
        </p:nvSpPr>
        <p:spPr>
          <a:xfrm>
            <a:off x="5146596" y="754023"/>
            <a:ext cx="649537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 smtClean="0">
                <a:solidFill>
                  <a:srgbClr val="7F7F7F"/>
                </a:solidFill>
                <a:latin typeface="Calibri"/>
              </a:rPr>
              <a:t>4</a:t>
            </a:r>
            <a:r>
              <a:rPr lang="fr-FR" sz="2400" b="0" i="0" u="none" strike="noStrike" kern="1200" cap="none" spc="0" baseline="0" dirty="0" smtClean="0">
                <a:solidFill>
                  <a:srgbClr val="7F7F7F"/>
                </a:solidFill>
                <a:uFillTx/>
                <a:latin typeface="Calibri"/>
              </a:rPr>
              <a:t>+6</a:t>
            </a:r>
            <a:endParaRPr lang="fr-FR" sz="24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3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0.02438 L -0.08542 0.01388 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1 0.01389 L -0.08541 -0.08395 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5679E-6 L 0.00017 -0.09784 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-0.0839 L -0.01407 0.13603 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63376E-7 L 3.05556E-6 0.10429 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247 L 5E-6 0.09815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3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8.33333E-7 0.09722 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00052 0.0966 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31 L 5E-6 0.09537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appels sur la numération</a:t>
            </a:r>
            <a:endParaRPr lang="fr-FR" sz="3200" dirty="0"/>
          </a:p>
        </p:txBody>
      </p:sp>
      <p:sp>
        <p:nvSpPr>
          <p:cNvPr id="51" name="Espace réservé du pied de page 3"/>
          <p:cNvSpPr txBox="1">
            <a:spLocks/>
          </p:cNvSpPr>
          <p:nvPr/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1701240" y="1945744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032735" y="19457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positionnelle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2063391" y="15026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base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987824" y="1502663"/>
            <a:ext cx="1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 décimale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1619672" y="4227934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619672" y="235572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619672" y="1491630"/>
            <a:ext cx="6048672" cy="1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2915816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499992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619672" y="1504862"/>
            <a:ext cx="0" cy="272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1913" y="307718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2 1</a:t>
            </a:r>
          </a:p>
        </p:txBody>
      </p:sp>
      <p:cxnSp>
        <p:nvCxnSpPr>
          <p:cNvPr id="121" name="Connecteur droit 120"/>
          <p:cNvCxnSpPr/>
          <p:nvPr/>
        </p:nvCxnSpPr>
        <p:spPr>
          <a:xfrm>
            <a:off x="6228184" y="1113006"/>
            <a:ext cx="0" cy="311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1619672" y="191438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915816" y="112229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3025036" y="11130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actuelle</a:t>
            </a:r>
            <a:endParaRPr lang="fr-FR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742769" y="1113006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s</a:t>
            </a:r>
            <a:r>
              <a:rPr lang="fr-FR" dirty="0" smtClean="0"/>
              <a:t>umérienne</a:t>
            </a:r>
            <a:endParaRPr lang="fr-FR" dirty="0"/>
          </a:p>
        </p:txBody>
      </p:sp>
      <p:sp>
        <p:nvSpPr>
          <p:cNvPr id="144" name="ZoneTexte 143"/>
          <p:cNvSpPr txBox="1"/>
          <p:nvPr/>
        </p:nvSpPr>
        <p:spPr>
          <a:xfrm>
            <a:off x="3354362" y="375581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1 5 3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3541913" y="339979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6 1</a:t>
            </a:r>
          </a:p>
        </p:txBody>
      </p:sp>
      <p:cxnSp>
        <p:nvCxnSpPr>
          <p:cNvPr id="148" name="Connecteur droit 147"/>
          <p:cNvCxnSpPr/>
          <p:nvPr/>
        </p:nvCxnSpPr>
        <p:spPr>
          <a:xfrm>
            <a:off x="7668344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6319185" y="1113006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romaine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4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532" y="1137669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06984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32067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57389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82472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407794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160390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135931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07745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32828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58151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83234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408557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136552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161876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209653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256578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281661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25" y="1663577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9947">
            <a:off x="1051917" y="1485661"/>
            <a:ext cx="3197080" cy="320759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itre 1"/>
          <p:cNvSpPr txBox="1"/>
          <p:nvPr/>
        </p:nvSpPr>
        <p:spPr>
          <a:xfrm>
            <a:off x="609603" y="51471"/>
            <a:ext cx="5186531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ajouter </a:t>
            </a:r>
            <a:r>
              <a:rPr lang="fr-FR" sz="3200" kern="0" dirty="0">
                <a:solidFill>
                  <a:srgbClr val="000000"/>
                </a:solidFill>
                <a:latin typeface="Calibri"/>
              </a:rPr>
              <a:t>7</a:t>
            </a:r>
            <a:endParaRPr lang="fr-FR" sz="20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42" name="ZoneTexte 91"/>
          <p:cNvSpPr txBox="1"/>
          <p:nvPr/>
        </p:nvSpPr>
        <p:spPr>
          <a:xfrm>
            <a:off x="1298320" y="987574"/>
            <a:ext cx="1473480" cy="70788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7=5+2</a:t>
            </a:r>
            <a:endParaRPr lang="fr-FR" sz="4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ZoneTexte 92"/>
          <p:cNvSpPr txBox="1"/>
          <p:nvPr/>
        </p:nvSpPr>
        <p:spPr>
          <a:xfrm>
            <a:off x="534893" y="754023"/>
            <a:ext cx="649537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 smtClean="0">
                <a:solidFill>
                  <a:srgbClr val="7F7F7F"/>
                </a:solidFill>
                <a:latin typeface="Calibri"/>
              </a:rPr>
              <a:t>2</a:t>
            </a:r>
            <a:r>
              <a:rPr lang="fr-FR" sz="2400" b="0" i="0" u="none" strike="noStrike" kern="1200" cap="none" spc="0" baseline="0" dirty="0" smtClean="0">
                <a:solidFill>
                  <a:srgbClr val="7F7F7F"/>
                </a:solidFill>
                <a:uFillTx/>
                <a:latin typeface="Calibri"/>
              </a:rPr>
              <a:t>+7</a:t>
            </a:r>
            <a:endParaRPr lang="fr-FR" sz="24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pic>
        <p:nvPicPr>
          <p:cNvPr id="4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4044" y="1126111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24" y="256184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24" y="281507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24" y="331673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82" y="406639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5" y="159234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5" y="134775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06590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31672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56995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82078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407401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135397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160720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24" y="306590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181" y="2531351"/>
            <a:ext cx="3198223" cy="32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Image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323" y="1762140"/>
            <a:ext cx="3197080" cy="320759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ZoneTexte 90"/>
          <p:cNvSpPr txBox="1"/>
          <p:nvPr/>
        </p:nvSpPr>
        <p:spPr>
          <a:xfrm>
            <a:off x="5940152" y="987574"/>
            <a:ext cx="1635384" cy="70788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kern="0" dirty="0" smtClean="0">
                <a:solidFill>
                  <a:srgbClr val="000000"/>
                </a:solidFill>
                <a:latin typeface="Calibri"/>
              </a:rPr>
              <a:t>7=</a:t>
            </a:r>
            <a:r>
              <a:rPr lang="fr-FR" sz="4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10-3</a:t>
            </a:r>
            <a:endParaRPr lang="fr-FR" sz="4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ZoneTexte 93"/>
          <p:cNvSpPr txBox="1"/>
          <p:nvPr/>
        </p:nvSpPr>
        <p:spPr>
          <a:xfrm>
            <a:off x="5146596" y="754023"/>
            <a:ext cx="649537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 smtClean="0">
                <a:solidFill>
                  <a:srgbClr val="7F7F7F"/>
                </a:solidFill>
                <a:latin typeface="Calibri"/>
              </a:rPr>
              <a:t>4</a:t>
            </a:r>
            <a:r>
              <a:rPr lang="fr-FR" sz="2400" b="0" i="0" u="none" strike="noStrike" kern="1200" cap="none" spc="0" baseline="0" dirty="0" smtClean="0">
                <a:solidFill>
                  <a:srgbClr val="7F7F7F"/>
                </a:solidFill>
                <a:uFillTx/>
                <a:latin typeface="Calibri"/>
              </a:rPr>
              <a:t>+7</a:t>
            </a:r>
            <a:endParaRPr lang="fr-FR" sz="24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5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0.02438 L -0.08542 0.01388 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1 0.01389 L -0.08541 -0.08395 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5679E-6 L 0.00017 -0.09784 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-0.0839 L -0.01407 0.13603 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63376E-7 L 3.05556E-6 0.10429 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8.33333E-7 0.09722 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00052 0.0966 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31 L 5E-6 0.09537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2" grpId="0"/>
      <p:bldP spid="6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532" y="1137669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06984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32067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57389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82472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407794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160390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135931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07745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32828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58151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83234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408557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136552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161876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209653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256578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281661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25" y="1663577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9947">
            <a:off x="1051917" y="1485661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4044" y="1126111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24" y="256184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24" y="281267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82" y="381316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82" y="406639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5" y="159234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5" y="134775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06590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31672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56995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82078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407401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135397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160720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82" y="306018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181" y="2531351"/>
            <a:ext cx="3198223" cy="320874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itre 1"/>
          <p:cNvSpPr txBox="1"/>
          <p:nvPr/>
        </p:nvSpPr>
        <p:spPr>
          <a:xfrm>
            <a:off x="609603" y="51471"/>
            <a:ext cx="5186531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ajouter </a:t>
            </a:r>
            <a:r>
              <a:rPr lang="fr-FR" sz="32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8</a:t>
            </a:r>
            <a:endParaRPr lang="fr-FR" sz="20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pic>
        <p:nvPicPr>
          <p:cNvPr id="40" name="Image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323" y="1762140"/>
            <a:ext cx="3197080" cy="320759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ZoneTexte 90"/>
          <p:cNvSpPr txBox="1"/>
          <p:nvPr/>
        </p:nvSpPr>
        <p:spPr>
          <a:xfrm>
            <a:off x="5994276" y="1126257"/>
            <a:ext cx="1120816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10-2</a:t>
            </a:r>
          </a:p>
        </p:txBody>
      </p:sp>
      <p:sp>
        <p:nvSpPr>
          <p:cNvPr id="42" name="ZoneTexte 91"/>
          <p:cNvSpPr txBox="1"/>
          <p:nvPr/>
        </p:nvSpPr>
        <p:spPr>
          <a:xfrm>
            <a:off x="1524853" y="1114068"/>
            <a:ext cx="95891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5+3</a:t>
            </a:r>
          </a:p>
        </p:txBody>
      </p:sp>
      <p:sp>
        <p:nvSpPr>
          <p:cNvPr id="43" name="ZoneTexte 92"/>
          <p:cNvSpPr txBox="1"/>
          <p:nvPr/>
        </p:nvSpPr>
        <p:spPr>
          <a:xfrm>
            <a:off x="534896" y="754023"/>
            <a:ext cx="6495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1+8</a:t>
            </a:r>
          </a:p>
        </p:txBody>
      </p:sp>
      <p:sp>
        <p:nvSpPr>
          <p:cNvPr id="44" name="ZoneTexte 93"/>
          <p:cNvSpPr txBox="1"/>
          <p:nvPr/>
        </p:nvSpPr>
        <p:spPr>
          <a:xfrm>
            <a:off x="5146599" y="754023"/>
            <a:ext cx="6495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3+8</a:t>
            </a:r>
          </a:p>
        </p:txBody>
      </p:sp>
    </p:spTree>
    <p:extLst>
      <p:ext uri="{BB962C8B-B14F-4D97-AF65-F5344CB8AC3E}">
        <p14:creationId xmlns:p14="http://schemas.microsoft.com/office/powerpoint/2010/main" val="31910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0.02438 L -0.08542 0.01388 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1 0.01389 L -0.08541 -0.08395 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5679E-6 L 0.00017 -0.09784 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-0.0839 L -0.01407 0.13603 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63376E-7 L 3.05556E-6 0.10429 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8.33333E-7 0.09722 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00052 0.0966 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4044" y="1126111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24" y="256184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24" y="281267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82" y="381316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82" y="406639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5" y="159234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95" y="134775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06590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31672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56995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382078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407401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135397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4" y="160720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82" y="356233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181" y="2531351"/>
            <a:ext cx="3198223" cy="32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532" y="1137669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06984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32067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57389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3824724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407794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1603903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135931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07745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32828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58151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383234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408557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136552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161876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3" y="209653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256578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0" y="281661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367" y="1794894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925" y="1663577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9947">
            <a:off x="1051917" y="1485661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323" y="1762140"/>
            <a:ext cx="3197080" cy="320759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ZoneTexte 90"/>
          <p:cNvSpPr txBox="1"/>
          <p:nvPr/>
        </p:nvSpPr>
        <p:spPr>
          <a:xfrm>
            <a:off x="5994276" y="910230"/>
            <a:ext cx="1120816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10-1</a:t>
            </a:r>
          </a:p>
        </p:txBody>
      </p:sp>
      <p:sp>
        <p:nvSpPr>
          <p:cNvPr id="41" name="ZoneTexte 91"/>
          <p:cNvSpPr txBox="1"/>
          <p:nvPr/>
        </p:nvSpPr>
        <p:spPr>
          <a:xfrm>
            <a:off x="1524853" y="898041"/>
            <a:ext cx="95891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5+4</a:t>
            </a:r>
          </a:p>
        </p:txBody>
      </p:sp>
      <p:sp>
        <p:nvSpPr>
          <p:cNvPr id="42" name="Titre 1"/>
          <p:cNvSpPr txBox="1"/>
          <p:nvPr/>
        </p:nvSpPr>
        <p:spPr>
          <a:xfrm>
            <a:off x="609603" y="51471"/>
            <a:ext cx="5186531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ajouter </a:t>
            </a:r>
            <a:r>
              <a:rPr lang="fr-FR" sz="32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9</a:t>
            </a:r>
            <a:endParaRPr lang="fr-FR" sz="20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43" name="ZoneTexte 43"/>
          <p:cNvSpPr txBox="1"/>
          <p:nvPr/>
        </p:nvSpPr>
        <p:spPr>
          <a:xfrm>
            <a:off x="556833" y="790315"/>
            <a:ext cx="6495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0+9</a:t>
            </a:r>
          </a:p>
        </p:txBody>
      </p:sp>
      <p:sp>
        <p:nvSpPr>
          <p:cNvPr id="44" name="ZoneTexte 44"/>
          <p:cNvSpPr txBox="1"/>
          <p:nvPr/>
        </p:nvSpPr>
        <p:spPr>
          <a:xfrm>
            <a:off x="5146599" y="754023"/>
            <a:ext cx="64953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2+9</a:t>
            </a:r>
          </a:p>
        </p:txBody>
      </p:sp>
    </p:spTree>
    <p:extLst>
      <p:ext uri="{BB962C8B-B14F-4D97-AF65-F5344CB8AC3E}">
        <p14:creationId xmlns:p14="http://schemas.microsoft.com/office/powerpoint/2010/main" val="393084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0.02438 L -0.08542 0.01388 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1 0.01389 L -0.08541 -0.08395 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5679E-6 L 0.00017 -0.09784 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-0.0839 L -0.01407 0.13603 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63376E-7 L 3.05556E-6 0.10429 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8.33333E-7 0.09722 ">
                                      <p:cBhvr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17284E-7 L -0.00017 0.10463 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0.13607 L 0.01736 0.06634 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7712" y="711586"/>
            <a:ext cx="988027" cy="34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350" y="264375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350" y="289458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350" y="314781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350" y="3398641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350" y="3651866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163" y="1177820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163" y="933227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71" y="265137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71" y="290220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71" y="315542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71" y="3406258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71" y="3659492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71" y="939445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71" y="1192679"/>
            <a:ext cx="410977" cy="2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991" y="1347615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982" y="2604512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991" y="1347615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4" y="843561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4" y="843561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1848" y="1347615"/>
            <a:ext cx="3198223" cy="32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1848" y="1347615"/>
            <a:ext cx="3198223" cy="32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1848" y="1347615"/>
            <a:ext cx="3198223" cy="32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991" y="1347615"/>
            <a:ext cx="3197080" cy="32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991" y="1347615"/>
            <a:ext cx="3197080" cy="320759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a</a:t>
            </a:r>
            <a:r>
              <a:rPr lang="fr-F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jouter 3   </a:t>
            </a:r>
            <a:r>
              <a:rPr lang="fr-FR" sz="2400" b="0" i="0" u="none" strike="noStrike" kern="1200" cap="none" spc="0" baseline="0" dirty="0">
                <a:solidFill>
                  <a:srgbClr val="7F7F7F"/>
                </a:solidFill>
                <a:uFillTx/>
                <a:latin typeface="Calibri"/>
              </a:rPr>
              <a:t>(7 fois de suite)</a:t>
            </a:r>
          </a:p>
        </p:txBody>
      </p:sp>
      <p:sp>
        <p:nvSpPr>
          <p:cNvPr id="28" name="ZoneTexte 34"/>
          <p:cNvSpPr txBox="1"/>
          <p:nvPr/>
        </p:nvSpPr>
        <p:spPr>
          <a:xfrm>
            <a:off x="527252" y="855750"/>
            <a:ext cx="44435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29" name="ZoneTexte 35"/>
          <p:cNvSpPr txBox="1"/>
          <p:nvPr/>
        </p:nvSpPr>
        <p:spPr>
          <a:xfrm>
            <a:off x="527252" y="855750"/>
            <a:ext cx="44435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6</a:t>
            </a:r>
          </a:p>
        </p:txBody>
      </p:sp>
      <p:sp>
        <p:nvSpPr>
          <p:cNvPr id="30" name="ZoneTexte 36"/>
          <p:cNvSpPr txBox="1"/>
          <p:nvPr/>
        </p:nvSpPr>
        <p:spPr>
          <a:xfrm>
            <a:off x="527252" y="855750"/>
            <a:ext cx="44435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9</a:t>
            </a:r>
          </a:p>
        </p:txBody>
      </p:sp>
      <p:sp>
        <p:nvSpPr>
          <p:cNvPr id="31" name="ZoneTexte 37"/>
          <p:cNvSpPr txBox="1"/>
          <p:nvPr/>
        </p:nvSpPr>
        <p:spPr>
          <a:xfrm>
            <a:off x="251524" y="855750"/>
            <a:ext cx="70404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12</a:t>
            </a:r>
          </a:p>
        </p:txBody>
      </p:sp>
      <p:sp>
        <p:nvSpPr>
          <p:cNvPr id="32" name="ZoneTexte 38"/>
          <p:cNvSpPr txBox="1"/>
          <p:nvPr/>
        </p:nvSpPr>
        <p:spPr>
          <a:xfrm>
            <a:off x="251524" y="855750"/>
            <a:ext cx="70404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15</a:t>
            </a:r>
          </a:p>
        </p:txBody>
      </p:sp>
      <p:sp>
        <p:nvSpPr>
          <p:cNvPr id="33" name="ZoneTexte 39"/>
          <p:cNvSpPr txBox="1"/>
          <p:nvPr/>
        </p:nvSpPr>
        <p:spPr>
          <a:xfrm>
            <a:off x="251524" y="855750"/>
            <a:ext cx="70404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18</a:t>
            </a:r>
          </a:p>
        </p:txBody>
      </p:sp>
      <p:sp>
        <p:nvSpPr>
          <p:cNvPr id="34" name="ZoneTexte 42"/>
          <p:cNvSpPr txBox="1"/>
          <p:nvPr/>
        </p:nvSpPr>
        <p:spPr>
          <a:xfrm>
            <a:off x="251524" y="855750"/>
            <a:ext cx="70404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21</a:t>
            </a:r>
          </a:p>
        </p:txBody>
      </p:sp>
      <p:sp>
        <p:nvSpPr>
          <p:cNvPr id="35" name="ZoneTexte 43"/>
          <p:cNvSpPr txBox="1"/>
          <p:nvPr/>
        </p:nvSpPr>
        <p:spPr>
          <a:xfrm>
            <a:off x="527252" y="855750"/>
            <a:ext cx="444352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1283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3 L -0.02205 0.07994 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7993 L -0.02205 -0.01791 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01791 L 0.00069 -0.00031 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31 L -0.00816 -0.08272 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8271 L -0.00816 -0.00092 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64198E-7 L 8.33333E-7 0.09722 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0123 L -0.00781 0.15031 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503 L -0.00781 0.26018 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9661 L 3.61111E-6 0.00247 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9661 L 3.61111E-6 0.00247 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34 L 0.00781 -0.24475 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31 L -0.01927 0.12222 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0.12222 L -0.01927 0.02438 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17284E-7 L -3.61111E-6 -0.09599 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17284E-7 L -3.61111E-6 -0.09599 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247 L 3.61111E-6 -0.09537 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0.02438 L 0.00052 0.00093 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31 L -0.00625 -0.12963 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8272 L -0.00816 -0.00124 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3992E-6 L -4.44444E-6 0.09417 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0093 L -0.00729 0.19814 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19815 L -0.00729 0.30803 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9537 L -3.61111E-6 0.00247 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9661 L 3.61111E-6 0.00247 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0.30803 L 0.00208 0.25185 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25185 L -0.01094 0.0395 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03951 L -0.01093 -0.04969 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9722 L 3.61111E-6 0.00401 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9722 L 3.61111E-6 0.00401 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497 L 0.00052 -0.00031 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31 L -0.08125 0.00956 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0.00956 L -0.08056 -0.0821 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5679E-6 L 1.11111E-6 -0.09784 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56 -0.0821 L 0.00034 0.00123 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31 L -0.00782 -0.08241 ">
                                      <p:cBhvr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8272 L -0.00747 0.0003 "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402 L -4.44444E-6 0.09661 ">
                                      <p:cBhvr>
                                        <p:cTn id="1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0216 L -0.00816 0.09413 ">
                                      <p:cBhvr>
                                        <p:cTn id="1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9414 L -0.00816 0.20401 ">
                                      <p:cBhvr>
                                        <p:cTn id="1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9537 L -3.61111E-6 0.00309 ">
                                      <p:cBhvr>
                                        <p:cTn id="1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9537 L -3.61111E-6 0.00247 ">
                                      <p:cBhvr>
                                        <p:cTn id="1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31 L -0.03768 0.12222 ">
                                      <p:cBhvr>
                                        <p:cTn id="1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11604 L -0.03768 0.02438 ">
                                      <p:cBhvr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17284E-7 L -3.61111E-6 -0.09599 ">
                                      <p:cBhvr>
                                        <p:cTn id="1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3.61111E-6 -0.09722 ">
                                      <p:cBhvr>
                                        <p:cTn id="1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00069 -0.09908 ">
                                      <p:cBhvr>
                                        <p:cTn id="1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8 0.02438 L 0.00034 0.00123 ">
                                      <p:cBhvr>
                                        <p:cTn id="2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31 L -0.08507 0.06635 ">
                                      <p:cBhvr>
                                        <p:cTn id="2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0.06635 L -0.08507 -0.04568 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0007 -0.09969 ">
                                      <p:cBhvr>
                                        <p:cTn id="2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-0.04568 L -0.02622 -0.09352 ">
                                      <p:cBhvr>
                                        <p:cTn id="2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9537 L -3.61111E-6 0.00246 ">
                                      <p:cBhvr>
                                        <p:cTn id="2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9537 L -3.61111E-6 0.00216 ">
                                      <p:cBhvr>
                                        <p:cTn id="2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9722 L -4.44444E-6 0.00246 ">
                                      <p:cBhvr>
                                        <p:cTn id="2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5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31 L 0.02517 0.02438 ">
                                      <p:cBhvr>
                                        <p:cTn id="2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6347048" cy="3394472"/>
          </a:xfrm>
        </p:spPr>
        <p:txBody>
          <a:bodyPr>
            <a:normAutofit/>
          </a:bodyPr>
          <a:lstStyle/>
          <a:p>
            <a:r>
              <a:rPr lang="fr-FR" sz="2800" dirty="0"/>
              <a:t>t</a:t>
            </a:r>
            <a:r>
              <a:rPr lang="fr-FR" sz="2800" dirty="0" smtClean="0"/>
              <a:t>otal de </a:t>
            </a:r>
            <a:r>
              <a:rPr lang="fr-FR" sz="2800" dirty="0" smtClean="0">
                <a:hlinkClick r:id="rId2" action="ppaction://hlinkfile"/>
              </a:rPr>
              <a:t>100 nombres en 45 secondes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1400" dirty="0"/>
              <a:t>C</a:t>
            </a:r>
            <a:r>
              <a:rPr lang="fr-FR" sz="1400" dirty="0" smtClean="0"/>
              <a:t>oncours de calcul rapide à la télé : </a:t>
            </a:r>
            <a:br>
              <a:rPr lang="fr-FR" sz="1400" dirty="0" smtClean="0"/>
            </a:br>
            <a:r>
              <a:rPr lang="fr-FR" sz="1400" dirty="0" smtClean="0"/>
              <a:t>4 collégiens additionnent 100 nombres </a:t>
            </a:r>
            <a:br>
              <a:rPr lang="fr-FR" sz="1400" dirty="0" smtClean="0"/>
            </a:br>
            <a:r>
              <a:rPr lang="fr-FR" sz="1400" dirty="0" smtClean="0"/>
              <a:t>lus par un ordinateur </a:t>
            </a:r>
          </a:p>
          <a:p>
            <a:r>
              <a:rPr lang="fr-FR" sz="2800" dirty="0"/>
              <a:t>t</a:t>
            </a:r>
            <a:r>
              <a:rPr lang="fr-FR" sz="2800" dirty="0" smtClean="0"/>
              <a:t>otal des</a:t>
            </a:r>
            <a:br>
              <a:rPr lang="fr-FR" sz="2800" dirty="0" smtClean="0"/>
            </a:br>
            <a:r>
              <a:rPr lang="fr-FR" sz="2800" dirty="0" smtClean="0">
                <a:hlinkClick r:id="rId3" action="ppaction://hlinkfile"/>
              </a:rPr>
              <a:t>articles du panier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1400" dirty="0" smtClean="0"/>
              <a:t>un boulier à la caisse, plus rapide qu’une machine à calculer</a:t>
            </a:r>
          </a:p>
          <a:p>
            <a:r>
              <a:rPr lang="fr-FR" sz="2800" dirty="0" smtClean="0"/>
              <a:t>additions et soustractions </a:t>
            </a:r>
            <a:r>
              <a:rPr lang="fr-FR" sz="2800" dirty="0" smtClean="0">
                <a:hlinkClick r:id="rId4" action="ppaction://hlinkfile"/>
              </a:rPr>
              <a:t>de 50 chiffres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1400" dirty="0" smtClean="0"/>
              <a:t>ajout et soustraction de 3 chiffres par seconde avec la main qui représente une tige de boulier : le pouce pour 5 les autres doigts pour 1</a:t>
            </a:r>
          </a:p>
          <a:p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64</a:t>
            </a:fld>
            <a:endParaRPr lang="fr-BE"/>
          </a:p>
        </p:txBody>
      </p:sp>
      <p:sp>
        <p:nvSpPr>
          <p:cNvPr id="6" name="Titre 1"/>
          <p:cNvSpPr txBox="1"/>
          <p:nvPr/>
        </p:nvSpPr>
        <p:spPr>
          <a:xfrm>
            <a:off x="609603" y="5147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kern="0" dirty="0" smtClean="0">
                <a:solidFill>
                  <a:srgbClr val="000000"/>
                </a:solidFill>
                <a:latin typeface="Calibri"/>
              </a:rPr>
              <a:t>Exemple en vidéo</a:t>
            </a:r>
            <a:endParaRPr lang="fr-FR" sz="20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pic>
        <p:nvPicPr>
          <p:cNvPr id="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7614"/>
            <a:ext cx="21762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35" y="1876824"/>
            <a:ext cx="2124249" cy="134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89" y="2787774"/>
            <a:ext cx="1354067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7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65</a:t>
            </a:fld>
            <a:endParaRPr lang="fr-BE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boulier chinois : exercice 1</a:t>
            </a:r>
            <a:endParaRPr lang="fr-FR" sz="3200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98961"/>
              </p:ext>
            </p:extLst>
          </p:nvPr>
        </p:nvGraphicFramePr>
        <p:xfrm>
          <a:off x="586016" y="2643758"/>
          <a:ext cx="7992886" cy="560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731"/>
                <a:gridCol w="973731"/>
                <a:gridCol w="973731"/>
                <a:gridCol w="973731"/>
                <a:gridCol w="974577"/>
                <a:gridCol w="974577"/>
                <a:gridCol w="1174231"/>
                <a:gridCol w="974577"/>
              </a:tblGrid>
              <a:tr h="488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  32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  78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 365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 522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 671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 104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1628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2749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82072" y="1436519"/>
            <a:ext cx="57695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Transcrire </a:t>
            </a:r>
            <a:b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</a:b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et faire lire à son voisin</a:t>
            </a:r>
            <a:endParaRPr kumimoji="0" lang="fr-FR" alt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66</a:t>
            </a:fld>
            <a:endParaRPr lang="fr-BE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boulier chinois : exercice 2</a:t>
            </a:r>
            <a:endParaRPr lang="fr-FR" sz="320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166312" y="1275606"/>
            <a:ext cx="652152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/>
              <a:t>Poser 987654321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 </a:t>
            </a:r>
            <a:r>
              <a:rPr lang="fr-FR" sz="2800" dirty="0" smtClean="0"/>
              <a:t>(</a:t>
            </a:r>
            <a:r>
              <a:rPr lang="fr-FR" sz="2800" dirty="0"/>
              <a:t>écrire 1 à 9 de droite à gauche) 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b="1" dirty="0"/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800" dirty="0" smtClean="0"/>
              <a:t>ajouter </a:t>
            </a:r>
            <a:r>
              <a:rPr lang="fr-FR" sz="2800" dirty="0"/>
              <a:t>1 à chaque décade </a:t>
            </a:r>
            <a:r>
              <a:rPr lang="fr-FR" sz="2800" dirty="0" smtClean="0"/>
              <a:t>111111111,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800" dirty="0" smtClean="0"/>
              <a:t>remettre </a:t>
            </a:r>
            <a:r>
              <a:rPr lang="fr-FR" sz="2800" dirty="0"/>
              <a:t>à 7654321 et ajouter 2222222</a:t>
            </a:r>
            <a:r>
              <a:rPr lang="fr-FR" sz="2800" dirty="0" smtClean="0"/>
              <a:t>,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800" dirty="0" smtClean="0"/>
              <a:t>remettre </a:t>
            </a:r>
            <a:r>
              <a:rPr lang="fr-FR" sz="2800" dirty="0"/>
              <a:t>à 321 et ajouter 888</a:t>
            </a:r>
            <a:endParaRPr kumimoji="0" lang="fr-FR" alt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1131590"/>
            <a:ext cx="2762295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Additionner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7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lang="fr-FR" altLang="fr-FR" sz="700" b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Additionner</a:t>
            </a:r>
            <a:endParaRPr kumimoji="0" lang="fr-FR" alt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67</a:t>
            </a:fld>
            <a:endParaRPr lang="fr-BE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boulier chinois : exercice 3</a:t>
            </a:r>
            <a:endParaRPr lang="fr-FR" sz="32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54436"/>
              </p:ext>
            </p:extLst>
          </p:nvPr>
        </p:nvGraphicFramePr>
        <p:xfrm>
          <a:off x="1115616" y="1707654"/>
          <a:ext cx="6768752" cy="560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8997"/>
                <a:gridCol w="132975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1 </a:t>
                      </a:r>
                      <a:r>
                        <a:rPr lang="fr-FR" sz="3200" dirty="0" smtClean="0">
                          <a:effectLst/>
                        </a:rPr>
                        <a:t>+ 2 + 3 + 4 + 5 + 6 + 7 + 8 </a:t>
                      </a:r>
                      <a:r>
                        <a:rPr lang="fr-FR" sz="3200" dirty="0">
                          <a:effectLst/>
                        </a:rPr>
                        <a:t>+9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</a:rPr>
                        <a:t>    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80507"/>
              </p:ext>
            </p:extLst>
          </p:nvPr>
        </p:nvGraphicFramePr>
        <p:xfrm>
          <a:off x="1062340" y="2787774"/>
          <a:ext cx="7776860" cy="1682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1656"/>
                <a:gridCol w="1261656"/>
                <a:gridCol w="1261656"/>
                <a:gridCol w="1261656"/>
                <a:gridCol w="1261656"/>
                <a:gridCol w="1468580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365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365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365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395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365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365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+ 522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+ 224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+ 671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+ 196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+ 700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+ 4638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=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=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=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=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=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=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3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987574"/>
            <a:ext cx="276229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Additionner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7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lang="fr-FR" altLang="fr-FR" sz="700" b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68</a:t>
            </a:fld>
            <a:endParaRPr lang="fr-BE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boulier chinois : exercice 4</a:t>
            </a:r>
            <a:endParaRPr lang="fr-FR" sz="32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677134"/>
              </p:ext>
            </p:extLst>
          </p:nvPr>
        </p:nvGraphicFramePr>
        <p:xfrm>
          <a:off x="609600" y="1552406"/>
          <a:ext cx="8229601" cy="2944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255"/>
                <a:gridCol w="1600810"/>
                <a:gridCol w="1600810"/>
                <a:gridCol w="1826363"/>
                <a:gridCol w="1826363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75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456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752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856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 15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  96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  75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  49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  75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+ 203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 526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  12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+ 8560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  49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 56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+ 4398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 975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 905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+ 8426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 92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   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+ 7562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+ 4519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+10243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   =   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    =    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   =    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     =     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    =     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1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1139284"/>
            <a:ext cx="25474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Soustraire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7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lang="fr-FR" altLang="fr-FR" sz="700" b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2800" b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Soustraire</a:t>
            </a:r>
            <a:endParaRPr kumimoji="0" lang="fr-FR" alt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http://aventureducalcul.fr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69</a:t>
            </a:fld>
            <a:endParaRPr lang="fr-BE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boulier chinois : exercice 5</a:t>
            </a:r>
            <a:endParaRPr lang="fr-FR" sz="32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558894"/>
              </p:ext>
            </p:extLst>
          </p:nvPr>
        </p:nvGraphicFramePr>
        <p:xfrm>
          <a:off x="4283968" y="1390841"/>
          <a:ext cx="3805029" cy="1472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2741"/>
                <a:gridCol w="1323945"/>
                <a:gridCol w="1268343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847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847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847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- 231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-  34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- 568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  =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  =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  =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738739"/>
              </p:ext>
            </p:extLst>
          </p:nvPr>
        </p:nvGraphicFramePr>
        <p:xfrm>
          <a:off x="1403648" y="2952467"/>
          <a:ext cx="6822510" cy="1472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143"/>
                <a:gridCol w="1078143"/>
                <a:gridCol w="1078143"/>
                <a:gridCol w="1078143"/>
                <a:gridCol w="1254969"/>
                <a:gridCol w="1254969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 376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376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 5123</a:t>
                      </a:r>
                      <a:endParaRPr lang="fr-F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 15326</a:t>
                      </a:r>
                      <a:endParaRPr lang="fr-F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5423</a:t>
                      </a:r>
                      <a:endParaRPr lang="fr-F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12509</a:t>
                      </a:r>
                      <a:endParaRPr lang="fr-F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-  96</a:t>
                      </a:r>
                      <a:endParaRPr lang="fr-F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283</a:t>
                      </a:r>
                      <a:endParaRPr lang="fr-F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- 152</a:t>
                      </a:r>
                      <a:endParaRPr lang="fr-F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- 9560</a:t>
                      </a:r>
                      <a:endParaRPr lang="fr-F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- 2456</a:t>
                      </a:r>
                      <a:endParaRPr lang="fr-F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- 5637</a:t>
                      </a:r>
                      <a:endParaRPr lang="fr-F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= </a:t>
                      </a:r>
                      <a:endParaRPr lang="fr-F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  =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  =   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  = 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   = 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  = 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25638" y="2424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appels sur la numération</a:t>
            </a:r>
            <a:endParaRPr lang="fr-FR" sz="3200" dirty="0"/>
          </a:p>
        </p:txBody>
      </p:sp>
      <p:sp>
        <p:nvSpPr>
          <p:cNvPr id="51" name="Espace réservé du pied de page 3"/>
          <p:cNvSpPr txBox="1">
            <a:spLocks/>
          </p:cNvSpPr>
          <p:nvPr/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1701240" y="1945744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032735" y="19457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positionnelle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2063391" y="15026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base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987824" y="1502663"/>
            <a:ext cx="1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 décimale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1619672" y="4227934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619672" y="235572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619672" y="1491630"/>
            <a:ext cx="6048672" cy="1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2915816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499992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619672" y="1504862"/>
            <a:ext cx="0" cy="272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1913" y="307718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2 1</a:t>
            </a:r>
          </a:p>
        </p:txBody>
      </p:sp>
      <p:cxnSp>
        <p:nvCxnSpPr>
          <p:cNvPr id="121" name="Connecteur droit 120"/>
          <p:cNvCxnSpPr/>
          <p:nvPr/>
        </p:nvCxnSpPr>
        <p:spPr>
          <a:xfrm>
            <a:off x="6228184" y="1113006"/>
            <a:ext cx="0" cy="311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1619672" y="191438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915816" y="112229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3025036" y="11130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actuelle</a:t>
            </a:r>
            <a:endParaRPr lang="fr-FR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742769" y="1113006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s</a:t>
            </a:r>
            <a:r>
              <a:rPr lang="fr-FR" dirty="0" smtClean="0"/>
              <a:t>umérienne</a:t>
            </a:r>
            <a:endParaRPr lang="fr-FR" dirty="0"/>
          </a:p>
        </p:txBody>
      </p:sp>
      <p:sp>
        <p:nvSpPr>
          <p:cNvPr id="144" name="ZoneTexte 143"/>
          <p:cNvSpPr txBox="1"/>
          <p:nvPr/>
        </p:nvSpPr>
        <p:spPr>
          <a:xfrm>
            <a:off x="3354362" y="375581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1 5 3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3541913" y="339979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6 1</a:t>
            </a:r>
          </a:p>
        </p:txBody>
      </p:sp>
      <p:cxnSp>
        <p:nvCxnSpPr>
          <p:cNvPr id="148" name="Connecteur droit 147"/>
          <p:cNvCxnSpPr/>
          <p:nvPr/>
        </p:nvCxnSpPr>
        <p:spPr>
          <a:xfrm>
            <a:off x="7668344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6319185" y="1113006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romaine</a:t>
            </a:r>
            <a:endParaRPr lang="fr-FR" dirty="0"/>
          </a:p>
        </p:txBody>
      </p:sp>
      <p:grpSp>
        <p:nvGrpSpPr>
          <p:cNvPr id="39" name="Groupe 38"/>
          <p:cNvGrpSpPr/>
          <p:nvPr/>
        </p:nvGrpSpPr>
        <p:grpSpPr>
          <a:xfrm>
            <a:off x="3231092" y="2675655"/>
            <a:ext cx="908860" cy="1552278"/>
            <a:chOff x="3231092" y="2427733"/>
            <a:chExt cx="908860" cy="1552278"/>
          </a:xfrm>
        </p:grpSpPr>
        <p:grpSp>
          <p:nvGrpSpPr>
            <p:cNvPr id="40" name="Groupe 39"/>
            <p:cNvGrpSpPr/>
            <p:nvPr/>
          </p:nvGrpSpPr>
          <p:grpSpPr>
            <a:xfrm>
              <a:off x="3601102" y="2427733"/>
              <a:ext cx="198931" cy="1552278"/>
              <a:chOff x="3601102" y="2643218"/>
              <a:chExt cx="198931" cy="1355089"/>
            </a:xfrm>
          </p:grpSpPr>
          <p:cxnSp>
            <p:nvCxnSpPr>
              <p:cNvPr id="45" name="Connecteur droit 44"/>
              <p:cNvCxnSpPr/>
              <p:nvPr/>
            </p:nvCxnSpPr>
            <p:spPr>
              <a:xfrm flipV="1">
                <a:off x="3800033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flipV="1">
                <a:off x="3601102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ZoneTexte 40"/>
            <p:cNvSpPr txBox="1"/>
            <p:nvPr/>
          </p:nvSpPr>
          <p:spPr>
            <a:xfrm>
              <a:off x="3231092" y="2622260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100  10  1</a:t>
              </a:r>
              <a:endParaRPr lang="fr-FR" sz="1200" dirty="0"/>
            </a:p>
          </p:txBody>
        </p:sp>
        <p:cxnSp>
          <p:nvCxnSpPr>
            <p:cNvPr id="42" name="Connecteur droit 41"/>
            <p:cNvCxnSpPr/>
            <p:nvPr/>
          </p:nvCxnSpPr>
          <p:spPr>
            <a:xfrm>
              <a:off x="3231092" y="2643758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3347864" y="2427734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    </a:t>
              </a:r>
              <a:r>
                <a:rPr lang="fr-FR" sz="1200" dirty="0"/>
                <a:t>d</a:t>
              </a:r>
              <a:r>
                <a:rPr lang="fr-FR" sz="1200" dirty="0" smtClean="0"/>
                <a:t>    </a:t>
              </a:r>
              <a:r>
                <a:rPr lang="fr-FR" sz="1200" dirty="0"/>
                <a:t>u</a:t>
              </a:r>
            </a:p>
          </p:txBody>
        </p:sp>
        <p:cxnSp>
          <p:nvCxnSpPr>
            <p:cNvPr id="44" name="Connecteur droit 43"/>
            <p:cNvCxnSpPr/>
            <p:nvPr/>
          </p:nvCxnSpPr>
          <p:spPr>
            <a:xfrm>
              <a:off x="3231092" y="2859782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17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appels sur la numération</a:t>
            </a:r>
            <a:endParaRPr lang="fr-FR" sz="3200" dirty="0"/>
          </a:p>
        </p:txBody>
      </p:sp>
      <p:sp>
        <p:nvSpPr>
          <p:cNvPr id="51" name="Espace réservé du pied de page 3"/>
          <p:cNvSpPr txBox="1">
            <a:spLocks/>
          </p:cNvSpPr>
          <p:nvPr/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1701240" y="1945744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032735" y="19457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positionnelle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2063391" y="15026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base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987824" y="1502663"/>
            <a:ext cx="1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 décimale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1619672" y="4227934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619672" y="235572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619672" y="1491630"/>
            <a:ext cx="6048672" cy="1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2915816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499992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619672" y="1504862"/>
            <a:ext cx="0" cy="272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1913" y="307718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2 1</a:t>
            </a:r>
          </a:p>
        </p:txBody>
      </p:sp>
      <p:cxnSp>
        <p:nvCxnSpPr>
          <p:cNvPr id="121" name="Connecteur droit 120"/>
          <p:cNvCxnSpPr/>
          <p:nvPr/>
        </p:nvCxnSpPr>
        <p:spPr>
          <a:xfrm>
            <a:off x="6228184" y="1113006"/>
            <a:ext cx="0" cy="311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1619672" y="191438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915816" y="112229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3025036" y="11130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actuelle</a:t>
            </a:r>
            <a:endParaRPr lang="fr-FR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742769" y="1113006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s</a:t>
            </a:r>
            <a:r>
              <a:rPr lang="fr-FR" dirty="0" smtClean="0"/>
              <a:t>umérienne</a:t>
            </a:r>
            <a:endParaRPr lang="fr-FR" dirty="0"/>
          </a:p>
        </p:txBody>
      </p:sp>
      <p:sp>
        <p:nvSpPr>
          <p:cNvPr id="144" name="ZoneTexte 143"/>
          <p:cNvSpPr txBox="1"/>
          <p:nvPr/>
        </p:nvSpPr>
        <p:spPr>
          <a:xfrm>
            <a:off x="3354362" y="375581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1 5 3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3541913" y="339979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6 1</a:t>
            </a:r>
          </a:p>
        </p:txBody>
      </p:sp>
      <p:cxnSp>
        <p:nvCxnSpPr>
          <p:cNvPr id="148" name="Connecteur droit 147"/>
          <p:cNvCxnSpPr/>
          <p:nvPr/>
        </p:nvCxnSpPr>
        <p:spPr>
          <a:xfrm>
            <a:off x="7668344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6319185" y="1113006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romaine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788024" y="2346434"/>
            <a:ext cx="1080120" cy="369332"/>
            <a:chOff x="4788024" y="2346434"/>
            <a:chExt cx="1080120" cy="369332"/>
          </a:xfrm>
        </p:grpSpPr>
        <p:pic>
          <p:nvPicPr>
            <p:cNvPr id="49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807" y="2405688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2408863"/>
              <a:ext cx="2746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5494450" y="2346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788024" y="234643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10</a:t>
              </a:r>
              <a:endParaRPr lang="fr-FR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231092" y="2675655"/>
            <a:ext cx="908860" cy="1552278"/>
            <a:chOff x="3231092" y="2427733"/>
            <a:chExt cx="908860" cy="1552278"/>
          </a:xfrm>
        </p:grpSpPr>
        <p:grpSp>
          <p:nvGrpSpPr>
            <p:cNvPr id="42" name="Groupe 41"/>
            <p:cNvGrpSpPr/>
            <p:nvPr/>
          </p:nvGrpSpPr>
          <p:grpSpPr>
            <a:xfrm>
              <a:off x="3601102" y="2427733"/>
              <a:ext cx="198931" cy="1552278"/>
              <a:chOff x="3601102" y="2643218"/>
              <a:chExt cx="198931" cy="1355089"/>
            </a:xfrm>
          </p:grpSpPr>
          <p:cxnSp>
            <p:nvCxnSpPr>
              <p:cNvPr id="47" name="Connecteur droit 46"/>
              <p:cNvCxnSpPr/>
              <p:nvPr/>
            </p:nvCxnSpPr>
            <p:spPr>
              <a:xfrm flipV="1">
                <a:off x="3800033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flipV="1">
                <a:off x="3601102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ZoneTexte 42"/>
            <p:cNvSpPr txBox="1"/>
            <p:nvPr/>
          </p:nvSpPr>
          <p:spPr>
            <a:xfrm>
              <a:off x="3231092" y="2622260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100  10  1</a:t>
              </a:r>
              <a:endParaRPr lang="fr-FR" sz="1200" dirty="0"/>
            </a:p>
          </p:txBody>
        </p:sp>
        <p:cxnSp>
          <p:nvCxnSpPr>
            <p:cNvPr id="44" name="Connecteur droit 43"/>
            <p:cNvCxnSpPr/>
            <p:nvPr/>
          </p:nvCxnSpPr>
          <p:spPr>
            <a:xfrm>
              <a:off x="3231092" y="2643758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3347864" y="2427734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    </a:t>
              </a:r>
              <a:r>
                <a:rPr lang="fr-FR" sz="1200" dirty="0"/>
                <a:t>d</a:t>
              </a:r>
              <a:r>
                <a:rPr lang="fr-FR" sz="1200" dirty="0" smtClean="0"/>
                <a:t>    </a:t>
              </a:r>
              <a:r>
                <a:rPr lang="fr-FR" sz="1200" dirty="0"/>
                <a:t>u</a:t>
              </a:r>
            </a:p>
          </p:txBody>
        </p:sp>
        <p:cxnSp>
          <p:nvCxnSpPr>
            <p:cNvPr id="46" name="Connecteur droit 45"/>
            <p:cNvCxnSpPr/>
            <p:nvPr/>
          </p:nvCxnSpPr>
          <p:spPr>
            <a:xfrm>
              <a:off x="3231092" y="2859782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83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96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r</a:t>
            </a:r>
            <a:r>
              <a:rPr lang="fr-FR" sz="3200" dirty="0" smtClean="0"/>
              <a:t>appels sur la numération</a:t>
            </a:r>
            <a:endParaRPr lang="fr-FR" sz="3200" dirty="0"/>
          </a:p>
        </p:txBody>
      </p:sp>
      <p:sp>
        <p:nvSpPr>
          <p:cNvPr id="51" name="Espace réservé du pied de page 3"/>
          <p:cNvSpPr txBox="1">
            <a:spLocks/>
          </p:cNvSpPr>
          <p:nvPr/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http://aventureducalcul.fr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1701240" y="1945744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notation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032735" y="19457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positionnelle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2063391" y="15026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base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987824" y="1502663"/>
            <a:ext cx="13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 décimale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1619672" y="4227934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619672" y="235572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619672" y="1491630"/>
            <a:ext cx="6048672" cy="1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2915816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499992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619672" y="1504862"/>
            <a:ext cx="0" cy="2723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1913" y="307718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2 1</a:t>
            </a:r>
          </a:p>
        </p:txBody>
      </p:sp>
      <p:cxnSp>
        <p:nvCxnSpPr>
          <p:cNvPr id="121" name="Connecteur droit 120"/>
          <p:cNvCxnSpPr/>
          <p:nvPr/>
        </p:nvCxnSpPr>
        <p:spPr>
          <a:xfrm>
            <a:off x="6228184" y="1113006"/>
            <a:ext cx="0" cy="311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1619672" y="191438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915816" y="1122298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3025036" y="11130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actuelle</a:t>
            </a:r>
            <a:endParaRPr lang="fr-FR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742769" y="1113006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s</a:t>
            </a:r>
            <a:r>
              <a:rPr lang="fr-FR" dirty="0" smtClean="0"/>
              <a:t>umérienne</a:t>
            </a:r>
            <a:endParaRPr lang="fr-FR" dirty="0"/>
          </a:p>
        </p:txBody>
      </p:sp>
      <p:sp>
        <p:nvSpPr>
          <p:cNvPr id="144" name="ZoneTexte 143"/>
          <p:cNvSpPr txBox="1"/>
          <p:nvPr/>
        </p:nvSpPr>
        <p:spPr>
          <a:xfrm>
            <a:off x="3354362" y="375581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1 5 3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3541913" y="339979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6 1</a:t>
            </a:r>
          </a:p>
        </p:txBody>
      </p:sp>
      <p:cxnSp>
        <p:nvCxnSpPr>
          <p:cNvPr id="148" name="Connecteur droit 147"/>
          <p:cNvCxnSpPr/>
          <p:nvPr/>
        </p:nvCxnSpPr>
        <p:spPr>
          <a:xfrm>
            <a:off x="7668344" y="1122298"/>
            <a:ext cx="0" cy="310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6319185" y="1113006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romaine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788024" y="2346434"/>
            <a:ext cx="1080120" cy="369332"/>
            <a:chOff x="4788024" y="2346434"/>
            <a:chExt cx="1080120" cy="369332"/>
          </a:xfrm>
        </p:grpSpPr>
        <p:pic>
          <p:nvPicPr>
            <p:cNvPr id="49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807" y="2405688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2408863"/>
              <a:ext cx="2746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5494450" y="2346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788024" y="234643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10</a:t>
              </a:r>
              <a:endParaRPr lang="fr-FR" dirty="0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3231092" y="2675655"/>
            <a:ext cx="908860" cy="1552278"/>
            <a:chOff x="3231092" y="2427733"/>
            <a:chExt cx="908860" cy="1552278"/>
          </a:xfrm>
        </p:grpSpPr>
        <p:grpSp>
          <p:nvGrpSpPr>
            <p:cNvPr id="45" name="Groupe 44"/>
            <p:cNvGrpSpPr/>
            <p:nvPr/>
          </p:nvGrpSpPr>
          <p:grpSpPr>
            <a:xfrm>
              <a:off x="3601102" y="2427733"/>
              <a:ext cx="198931" cy="1552278"/>
              <a:chOff x="3601102" y="2643218"/>
              <a:chExt cx="198931" cy="1355089"/>
            </a:xfrm>
          </p:grpSpPr>
          <p:cxnSp>
            <p:nvCxnSpPr>
              <p:cNvPr id="53" name="Connecteur droit 52"/>
              <p:cNvCxnSpPr/>
              <p:nvPr/>
            </p:nvCxnSpPr>
            <p:spPr>
              <a:xfrm flipV="1">
                <a:off x="3800033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flipV="1">
                <a:off x="3601102" y="2643218"/>
                <a:ext cx="0" cy="1355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ZoneTexte 45"/>
            <p:cNvSpPr txBox="1"/>
            <p:nvPr/>
          </p:nvSpPr>
          <p:spPr>
            <a:xfrm>
              <a:off x="3231092" y="2622260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100  10  1</a:t>
              </a:r>
              <a:endParaRPr lang="fr-FR" sz="1200" dirty="0"/>
            </a:p>
          </p:txBody>
        </p:sp>
        <p:cxnSp>
          <p:nvCxnSpPr>
            <p:cNvPr id="47" name="Connecteur droit 46"/>
            <p:cNvCxnSpPr/>
            <p:nvPr/>
          </p:nvCxnSpPr>
          <p:spPr>
            <a:xfrm>
              <a:off x="3231092" y="2643758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3347864" y="2427734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    </a:t>
              </a:r>
              <a:r>
                <a:rPr lang="fr-FR" sz="1200" dirty="0"/>
                <a:t>d</a:t>
              </a:r>
              <a:r>
                <a:rPr lang="fr-FR" sz="1200" dirty="0" smtClean="0"/>
                <a:t>    </a:t>
              </a:r>
              <a:r>
                <a:rPr lang="fr-FR" sz="1200" dirty="0"/>
                <a:t>u</a:t>
              </a:r>
            </a:p>
          </p:txBody>
        </p:sp>
        <p:cxnSp>
          <p:nvCxnSpPr>
            <p:cNvPr id="52" name="Connecteur droit 51"/>
            <p:cNvCxnSpPr/>
            <p:nvPr/>
          </p:nvCxnSpPr>
          <p:spPr>
            <a:xfrm>
              <a:off x="3231092" y="2859782"/>
              <a:ext cx="9088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5522792" y="3143891"/>
            <a:ext cx="502791" cy="266700"/>
            <a:chOff x="4229546" y="2196306"/>
            <a:chExt cx="502791" cy="266700"/>
          </a:xfrm>
        </p:grpSpPr>
        <p:pic>
          <p:nvPicPr>
            <p:cNvPr id="6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6306"/>
              <a:ext cx="1603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546" y="2196306"/>
              <a:ext cx="3587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83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11932</TotalTime>
  <Words>1393</Words>
  <Application>Microsoft Office PowerPoint</Application>
  <PresentationFormat>Affichage à l'écran (16:9)</PresentationFormat>
  <Paragraphs>640</Paragraphs>
  <Slides>69</Slides>
  <Notes>0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0" baseType="lpstr">
      <vt:lpstr>Thème Office</vt:lpstr>
      <vt:lpstr>de l’abaque aux boulier (une heure en classe de 6°)</vt:lpstr>
      <vt:lpstr>de l’abaque au boulier : 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Huguet</dc:creator>
  <cp:lastModifiedBy>Pierre Huguet</cp:lastModifiedBy>
  <cp:revision>354</cp:revision>
  <cp:lastPrinted>2023-11-05T14:41:53Z</cp:lastPrinted>
  <dcterms:created xsi:type="dcterms:W3CDTF">2023-10-02T20:36:49Z</dcterms:created>
  <dcterms:modified xsi:type="dcterms:W3CDTF">2023-11-19T10:09:40Z</dcterms:modified>
</cp:coreProperties>
</file>