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media/image1.gif" ContentType="image/gif"/>
  <Override PartName="/ppt/media/image4.png" ContentType="image/png"/>
  <Override PartName="/ppt/media/image2.jpeg" ContentType="image/jpeg"/>
  <Override PartName="/ppt/media/image3.jpeg" ContentType="image/jpeg"/>
  <Override PartName="/ppt/media/image10.png" ContentType="image/png"/>
  <Override PartName="/ppt/media/image5.png" ContentType="image/png"/>
  <Override PartName="/ppt/media/image6.jpeg" ContentType="image/jpeg"/>
  <Override PartName="/ppt/media/image16.png" ContentType="image/png"/>
  <Override PartName="/ppt/media/image11.jpeg" ContentType="image/jpeg"/>
  <Override PartName="/ppt/media/image7.jpeg" ContentType="image/jpeg"/>
  <Override PartName="/ppt/media/image26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2.png" ContentType="image/png"/>
  <Override PartName="/ppt/media/image15.png" ContentType="image/png"/>
  <Override PartName="/ppt/media/image17.png" ContentType="image/png"/>
  <Override PartName="/ppt/media/image21.jpeg" ContentType="image/jpeg"/>
  <Override PartName="/ppt/media/image18.jpeg" ContentType="image/jpeg"/>
  <Override PartName="/ppt/media/image20.png" ContentType="image/png"/>
  <Override PartName="/ppt/media/image19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627815-9277-4B8A-AC9B-27A9D32CA3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9365AD-B268-4CEF-B0BC-626977B82C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D58264-B9D3-4565-B794-DEBAA988E7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FE8C2D-477E-4B4E-996E-3DEBD8A22D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B00CAC-7212-4B50-B33C-5BA201A967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912D18-12D3-483E-8592-E0F59044E28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768AF6-A5F8-42F7-A17A-FC02BE6846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F1CE4E-6881-4956-B60E-6CD9BDC072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25814B-0A01-4FFF-A918-0ABA7852D8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6B3A93-1649-4B33-88ED-FB91B682645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9EEF0B-F328-4099-9667-D8F5B7F824D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4AB169-DB2D-430A-8505-4CE75AF0828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6" descr=""/>
          <p:cNvPicPr/>
          <p:nvPr/>
        </p:nvPicPr>
        <p:blipFill>
          <a:blip r:embed="rId2"/>
          <a:stretch/>
        </p:blipFill>
        <p:spPr>
          <a:xfrm>
            <a:off x="8460360" y="123480"/>
            <a:ext cx="494280" cy="64404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14720" indent="-3110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29440" indent="-3110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44160" indent="-2764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658880" indent="-2073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07360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48832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290304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6" descr=""/>
          <p:cNvPicPr/>
          <p:nvPr/>
        </p:nvPicPr>
        <p:blipFill>
          <a:blip r:embed="rId2"/>
          <a:stretch/>
        </p:blipFill>
        <p:spPr>
          <a:xfrm>
            <a:off x="8460360" y="123480"/>
            <a:ext cx="494280" cy="64404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14720" indent="-3110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29440" indent="-3110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44160" indent="-2764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658880" indent="-2073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07360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48832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2903040" indent="-2073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6" descr=""/>
          <p:cNvPicPr/>
          <p:nvPr/>
        </p:nvPicPr>
        <p:blipFill>
          <a:blip r:embed="rId2"/>
          <a:stretch/>
        </p:blipFill>
        <p:spPr>
          <a:xfrm>
            <a:off x="8460360" y="123480"/>
            <a:ext cx="503640" cy="65340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modifier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&lt;pied de page&gt;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B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E7ED52-E47A-4EC6-9F0B-7D04424FA435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aventureducalcul.fr/" TargetMode="External"/><Relationship Id="rId2" Type="http://schemas.openxmlformats.org/officeDocument/2006/relationships/hyperlink" Target="https://onvaessayer.org/aventureducalcul/supports/supportsSeance3/resources/planchesAdditionMecanique.pptx" TargetMode="External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3.png"/><Relationship Id="rId4" Type="http://schemas.openxmlformats.org/officeDocument/2006/relationships/image" Target="../media/image13.png"/><Relationship Id="rId5" Type="http://schemas.openxmlformats.org/officeDocument/2006/relationships/image" Target="../media/image13.png"/><Relationship Id="rId6" Type="http://schemas.openxmlformats.org/officeDocument/2006/relationships/image" Target="../media/image13.png"/><Relationship Id="rId7" Type="http://schemas.openxmlformats.org/officeDocument/2006/relationships/image" Target="../media/image13.png"/><Relationship Id="rId8" Type="http://schemas.openxmlformats.org/officeDocument/2006/relationships/image" Target="../media/image13.png"/><Relationship Id="rId9" Type="http://schemas.openxmlformats.org/officeDocument/2006/relationships/image" Target="../media/image13.png"/><Relationship Id="rId10" Type="http://schemas.openxmlformats.org/officeDocument/2006/relationships/image" Target="../media/image13.png"/><Relationship Id="rId11" Type="http://schemas.openxmlformats.org/officeDocument/2006/relationships/image" Target="../media/image13.png"/><Relationship Id="rId12" Type="http://schemas.openxmlformats.org/officeDocument/2006/relationships/image" Target="../media/image13.png"/><Relationship Id="rId13" Type="http://schemas.openxmlformats.org/officeDocument/2006/relationships/image" Target="../media/image13.png"/><Relationship Id="rId14" Type="http://schemas.openxmlformats.org/officeDocument/2006/relationships/image" Target="../media/image13.png"/><Relationship Id="rId15" Type="http://schemas.openxmlformats.org/officeDocument/2006/relationships/image" Target="../media/image13.png"/><Relationship Id="rId16" Type="http://schemas.openxmlformats.org/officeDocument/2006/relationships/image" Target="../media/image13.png"/><Relationship Id="rId17" Type="http://schemas.openxmlformats.org/officeDocument/2006/relationships/image" Target="../media/image13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3.png"/><Relationship Id="rId24" Type="http://schemas.openxmlformats.org/officeDocument/2006/relationships/image" Target="../media/image13.png"/><Relationship Id="rId25" Type="http://schemas.openxmlformats.org/officeDocument/2006/relationships/image" Target="../media/image13.png"/><Relationship Id="rId26" Type="http://schemas.openxmlformats.org/officeDocument/2006/relationships/image" Target="../media/image13.png"/><Relationship Id="rId27" Type="http://schemas.openxmlformats.org/officeDocument/2006/relationships/image" Target="../media/image13.png"/><Relationship Id="rId28" Type="http://schemas.openxmlformats.org/officeDocument/2006/relationships/image" Target="../media/image13.png"/><Relationship Id="rId29" Type="http://schemas.openxmlformats.org/officeDocument/2006/relationships/image" Target="../media/image13.png"/><Relationship Id="rId30" Type="http://schemas.openxmlformats.org/officeDocument/2006/relationships/image" Target="../media/image13.png"/><Relationship Id="rId31" Type="http://schemas.openxmlformats.org/officeDocument/2006/relationships/image" Target="../media/image13.png"/><Relationship Id="rId32" Type="http://schemas.openxmlformats.org/officeDocument/2006/relationships/image" Target="../media/image13.png"/><Relationship Id="rId33" Type="http://schemas.openxmlformats.org/officeDocument/2006/relationships/image" Target="../media/image13.png"/><Relationship Id="rId34" Type="http://schemas.openxmlformats.org/officeDocument/2006/relationships/image" Target="../media/image13.png"/><Relationship Id="rId35" Type="http://schemas.openxmlformats.org/officeDocument/2006/relationships/image" Target="../media/image13.png"/><Relationship Id="rId36" Type="http://schemas.openxmlformats.org/officeDocument/2006/relationships/image" Target="../media/image16.png"/><Relationship Id="rId37" Type="http://schemas.openxmlformats.org/officeDocument/2006/relationships/image" Target="../media/image17.png"/><Relationship Id="rId38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hyperlink" Target="https://scratch.mit.edu/projects/928943268" TargetMode="External"/><Relationship Id="rId5" Type="http://schemas.openxmlformats.org/officeDocument/2006/relationships/hyperlink" Target="https://rnqgmn.csb.app/" TargetMode="External"/><Relationship Id="rId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hyperlink" Target="https://www.youtube.com/watch?v=SbJpufimfdM" TargetMode="External"/><Relationship Id="rId7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jpe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file:///D:/supportsSeance2/aventureducalcul.fr%3Fapp=bouliervirtuel" TargetMode="Externa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/>
          <p:nvPr/>
        </p:nvSpPr>
        <p:spPr>
          <a:xfrm>
            <a:off x="685800" y="1275480"/>
            <a:ext cx="7762680" cy="109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Additionner avec des machines</a:t>
            </a:r>
            <a:br>
              <a:rPr sz="1800"/>
            </a:b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(une heure en classe de 6°)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Shape 2"/>
          <p:cNvSpPr/>
          <p:nvPr/>
        </p:nvSpPr>
        <p:spPr>
          <a:xfrm>
            <a:off x="1371600" y="2715840"/>
            <a:ext cx="6391080" cy="130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fr-FR" sz="3200" spc="-1" strike="noStrike">
                <a:solidFill>
                  <a:srgbClr val="8b8b8b"/>
                </a:solidFill>
                <a:latin typeface="Calibri"/>
              </a:rPr>
              <a:t>Yves Serra, Pierre Huguet</a:t>
            </a:r>
            <a:br>
              <a:rPr sz="1800"/>
            </a:br>
            <a:r>
              <a:rPr b="0" lang="fr-FR" sz="2600" spc="-1" strike="noStrike">
                <a:solidFill>
                  <a:srgbClr val="8b8b8b"/>
                </a:solidFill>
                <a:latin typeface="Calibri"/>
              </a:rPr>
              <a:t>avec le LOREM et le collège François Villon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Shape 3"/>
          <p:cNvSpPr/>
          <p:nvPr/>
        </p:nvSpPr>
        <p:spPr>
          <a:xfrm>
            <a:off x="539640" y="4767120"/>
            <a:ext cx="7911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2943360" y="3844440"/>
            <a:ext cx="36496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site web : </a:t>
            </a: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http://aventureducalcul.fr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Ressource : </a:t>
            </a: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Présentation power point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3980520" y="411480"/>
            <a:ext cx="782280" cy="782280"/>
          </a:xfrm>
          <a:prstGeom prst="ellipse">
            <a:avLst/>
          </a:prstGeom>
          <a:noFill/>
          <a:ln w="1260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Shape 6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BF10882-C2D9-4009-99EB-8B417FF2E96F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92920" y="4536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Visualiser l’addition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Line 2"/>
          <p:cNvSpPr/>
          <p:nvPr/>
        </p:nvSpPr>
        <p:spPr>
          <a:xfrm>
            <a:off x="1620000" y="1800000"/>
            <a:ext cx="6300000" cy="36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Line 3"/>
          <p:cNvSpPr/>
          <p:nvPr/>
        </p:nvSpPr>
        <p:spPr>
          <a:xfrm flipV="1">
            <a:off x="7380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Line 4"/>
          <p:cNvSpPr/>
          <p:nvPr/>
        </p:nvSpPr>
        <p:spPr>
          <a:xfrm flipV="1">
            <a:off x="6948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Line 5"/>
          <p:cNvSpPr/>
          <p:nvPr/>
        </p:nvSpPr>
        <p:spPr>
          <a:xfrm flipV="1">
            <a:off x="6516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Line 6"/>
          <p:cNvSpPr/>
          <p:nvPr/>
        </p:nvSpPr>
        <p:spPr>
          <a:xfrm flipV="1">
            <a:off x="6084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Line 7"/>
          <p:cNvSpPr/>
          <p:nvPr/>
        </p:nvSpPr>
        <p:spPr>
          <a:xfrm flipV="1">
            <a:off x="5688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Line 8"/>
          <p:cNvSpPr/>
          <p:nvPr/>
        </p:nvSpPr>
        <p:spPr>
          <a:xfrm flipV="1">
            <a:off x="5256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Line 9"/>
          <p:cNvSpPr/>
          <p:nvPr/>
        </p:nvSpPr>
        <p:spPr>
          <a:xfrm flipV="1">
            <a:off x="4824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Line 10"/>
          <p:cNvSpPr/>
          <p:nvPr/>
        </p:nvSpPr>
        <p:spPr>
          <a:xfrm flipV="1">
            <a:off x="4392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Line 11"/>
          <p:cNvSpPr/>
          <p:nvPr/>
        </p:nvSpPr>
        <p:spPr>
          <a:xfrm flipV="1">
            <a:off x="4824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Line 12"/>
          <p:cNvSpPr/>
          <p:nvPr/>
        </p:nvSpPr>
        <p:spPr>
          <a:xfrm flipV="1">
            <a:off x="4392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Line 13"/>
          <p:cNvSpPr/>
          <p:nvPr/>
        </p:nvSpPr>
        <p:spPr>
          <a:xfrm flipV="1">
            <a:off x="3960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Line 14"/>
          <p:cNvSpPr/>
          <p:nvPr/>
        </p:nvSpPr>
        <p:spPr>
          <a:xfrm flipV="1">
            <a:off x="3528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Line 15"/>
          <p:cNvSpPr/>
          <p:nvPr/>
        </p:nvSpPr>
        <p:spPr>
          <a:xfrm flipV="1">
            <a:off x="3132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Line 16"/>
          <p:cNvSpPr/>
          <p:nvPr/>
        </p:nvSpPr>
        <p:spPr>
          <a:xfrm flipV="1">
            <a:off x="2700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Line 17"/>
          <p:cNvSpPr/>
          <p:nvPr/>
        </p:nvSpPr>
        <p:spPr>
          <a:xfrm flipV="1">
            <a:off x="2268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Line 18"/>
          <p:cNvSpPr/>
          <p:nvPr/>
        </p:nvSpPr>
        <p:spPr>
          <a:xfrm flipV="1">
            <a:off x="1836000" y="1620000"/>
            <a:ext cx="360" cy="39600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ustomShape 19"/>
          <p:cNvSpPr/>
          <p:nvPr/>
        </p:nvSpPr>
        <p:spPr>
          <a:xfrm>
            <a:off x="1620000" y="1093680"/>
            <a:ext cx="424800" cy="5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-2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ustomShape 20"/>
          <p:cNvSpPr/>
          <p:nvPr/>
        </p:nvSpPr>
        <p:spPr>
          <a:xfrm>
            <a:off x="2052000" y="1093680"/>
            <a:ext cx="424800" cy="5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21"/>
          <p:cNvSpPr/>
          <p:nvPr/>
        </p:nvSpPr>
        <p:spPr>
          <a:xfrm>
            <a:off x="2556000" y="1093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ustomShape 22"/>
          <p:cNvSpPr/>
          <p:nvPr/>
        </p:nvSpPr>
        <p:spPr>
          <a:xfrm>
            <a:off x="2988000" y="1093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stomShape 23"/>
          <p:cNvSpPr/>
          <p:nvPr/>
        </p:nvSpPr>
        <p:spPr>
          <a:xfrm>
            <a:off x="3384000" y="1093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CustomShape 24"/>
          <p:cNvSpPr/>
          <p:nvPr/>
        </p:nvSpPr>
        <p:spPr>
          <a:xfrm>
            <a:off x="3816000" y="1093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ustomShape 25"/>
          <p:cNvSpPr/>
          <p:nvPr/>
        </p:nvSpPr>
        <p:spPr>
          <a:xfrm>
            <a:off x="4212000" y="1093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ustomShape 26"/>
          <p:cNvSpPr/>
          <p:nvPr/>
        </p:nvSpPr>
        <p:spPr>
          <a:xfrm>
            <a:off x="4680000" y="1093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CustomShape 27"/>
          <p:cNvSpPr/>
          <p:nvPr/>
        </p:nvSpPr>
        <p:spPr>
          <a:xfrm>
            <a:off x="5076000" y="1093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28"/>
          <p:cNvSpPr/>
          <p:nvPr/>
        </p:nvSpPr>
        <p:spPr>
          <a:xfrm>
            <a:off x="5508000" y="1093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29"/>
          <p:cNvSpPr/>
          <p:nvPr/>
        </p:nvSpPr>
        <p:spPr>
          <a:xfrm>
            <a:off x="5940000" y="1093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30"/>
          <p:cNvSpPr/>
          <p:nvPr/>
        </p:nvSpPr>
        <p:spPr>
          <a:xfrm>
            <a:off x="6336000" y="1093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31"/>
          <p:cNvSpPr/>
          <p:nvPr/>
        </p:nvSpPr>
        <p:spPr>
          <a:xfrm>
            <a:off x="6696000" y="1093680"/>
            <a:ext cx="496800" cy="5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ustomShape 32"/>
          <p:cNvSpPr/>
          <p:nvPr/>
        </p:nvSpPr>
        <p:spPr>
          <a:xfrm>
            <a:off x="7200000" y="1093680"/>
            <a:ext cx="532800" cy="5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Line 33"/>
          <p:cNvSpPr/>
          <p:nvPr/>
        </p:nvSpPr>
        <p:spPr>
          <a:xfrm>
            <a:off x="1080000" y="1800000"/>
            <a:ext cx="7236000" cy="360"/>
          </a:xfrm>
          <a:prstGeom prst="line">
            <a:avLst/>
          </a:prstGeom>
          <a:ln w="72000">
            <a:solidFill>
              <a:srgbClr val="3465a4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CustomShape 34"/>
          <p:cNvSpPr/>
          <p:nvPr/>
        </p:nvSpPr>
        <p:spPr>
          <a:xfrm>
            <a:off x="2700000" y="2048040"/>
            <a:ext cx="1612800" cy="532800"/>
          </a:xfrm>
          <a:prstGeom prst="arc">
            <a:avLst>
              <a:gd name="adj1" fmla="val 21506818"/>
              <a:gd name="adj2" fmla="val 10871683"/>
            </a:avLst>
          </a:prstGeom>
          <a:noFill/>
          <a:ln w="72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35"/>
          <p:cNvSpPr/>
          <p:nvPr/>
        </p:nvSpPr>
        <p:spPr>
          <a:xfrm>
            <a:off x="4428000" y="2048400"/>
            <a:ext cx="2944800" cy="532800"/>
          </a:xfrm>
          <a:prstGeom prst="arc">
            <a:avLst>
              <a:gd name="adj1" fmla="val 21548855"/>
              <a:gd name="adj2" fmla="val 10839342"/>
            </a:avLst>
          </a:prstGeom>
          <a:noFill/>
          <a:ln w="72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36"/>
          <p:cNvSpPr/>
          <p:nvPr/>
        </p:nvSpPr>
        <p:spPr>
          <a:xfrm>
            <a:off x="2700000" y="2027520"/>
            <a:ext cx="4672800" cy="1205280"/>
          </a:xfrm>
          <a:prstGeom prst="arc">
            <a:avLst>
              <a:gd name="adj1" fmla="val 21527569"/>
              <a:gd name="adj2" fmla="val 10855717"/>
            </a:avLst>
          </a:prstGeom>
          <a:noFill/>
          <a:ln w="72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37"/>
          <p:cNvSpPr/>
          <p:nvPr/>
        </p:nvSpPr>
        <p:spPr>
          <a:xfrm>
            <a:off x="3348000" y="2173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38"/>
          <p:cNvSpPr/>
          <p:nvPr/>
        </p:nvSpPr>
        <p:spPr>
          <a:xfrm>
            <a:off x="5796000" y="2137680"/>
            <a:ext cx="35280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39"/>
          <p:cNvSpPr/>
          <p:nvPr/>
        </p:nvSpPr>
        <p:spPr>
          <a:xfrm>
            <a:off x="4824000" y="2822040"/>
            <a:ext cx="532800" cy="5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40"/>
          <p:cNvSpPr/>
          <p:nvPr/>
        </p:nvSpPr>
        <p:spPr>
          <a:xfrm>
            <a:off x="1332000" y="3542400"/>
            <a:ext cx="6653160" cy="11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4 + 7 = 11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C’est, en partant du zéro, avancer de 4 puis de 7 cases sur la ligne numérique :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La règle à additionner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Shape 41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Shape 42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6C3D25F-8FA6-4C91-AE7E-19CD3988D6C2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La règle à additionner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1620000" y="864000"/>
            <a:ext cx="5852880" cy="1211760"/>
          </a:xfrm>
          <a:prstGeom prst="rect">
            <a:avLst/>
          </a:prstGeom>
          <a:ln w="0"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432000" y="2388240"/>
            <a:ext cx="5574600" cy="235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272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Pratique pour la table d’addition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Et au dos, la table de multiplication,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MAIS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Jusqu’à combien je peux additionner 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Quelle longueur de règle pour faire  100 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5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Et pour faire 1000 ?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1" name="Table 3"/>
          <p:cNvGraphicFramePr/>
          <p:nvPr/>
        </p:nvGraphicFramePr>
        <p:xfrm>
          <a:off x="6084000" y="2376000"/>
          <a:ext cx="2195640" cy="2534400"/>
        </p:xfrm>
        <a:graphic>
          <a:graphicData uri="http://schemas.openxmlformats.org/drawingml/2006/table">
            <a:tbl>
              <a:tblPr/>
              <a:tblGrid>
                <a:gridCol w="219960"/>
                <a:gridCol w="219960"/>
                <a:gridCol w="219960"/>
                <a:gridCol w="219960"/>
                <a:gridCol w="219960"/>
                <a:gridCol w="219960"/>
                <a:gridCol w="219960"/>
                <a:gridCol w="219960"/>
                <a:gridCol w="219960"/>
                <a:gridCol w="216360"/>
              </a:tblGrid>
              <a:tr h="243000">
                <a:tc>
                  <a:txBody>
                    <a:bodyPr lIns="36000" rIns="36000" anchor="t">
                      <a:noAutofit/>
                    </a:bodyPr>
                    <a:p>
                      <a:endParaRPr b="0" lang="fr-F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0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0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0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0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0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0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0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0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30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b="0" lang="fr-F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2" name="TextShape 4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TextShape 5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8E0B23B-99AE-4C65-B648-B464932BEE48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L’additionneuse de Caze  (1720)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900000" y="3313800"/>
            <a:ext cx="7920000" cy="154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Des glissières à la place des billes du boulier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Une glissière pour les unités, une autre pour les dizaines, et pour les sous et deniers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Un affichage direct des nombres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MAIS, comme sur le boulier, la retenue se fait à la main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1"/>
          <a:srcRect l="11395" t="30490" r="11661" b="27506"/>
          <a:stretch/>
        </p:blipFill>
        <p:spPr>
          <a:xfrm>
            <a:off x="1620000" y="936000"/>
            <a:ext cx="5935680" cy="2155680"/>
          </a:xfrm>
          <a:prstGeom prst="rect">
            <a:avLst/>
          </a:prstGeom>
          <a:ln w="0">
            <a:noFill/>
          </a:ln>
        </p:spPr>
      </p:pic>
      <p:sp>
        <p:nvSpPr>
          <p:cNvPr id="247" name="TextShape 3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Shape 4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A2489DE-C702-4135-866A-C9B59A21D012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1" descr=""/>
          <p:cNvPicPr/>
          <p:nvPr/>
        </p:nvPicPr>
        <p:blipFill>
          <a:blip r:embed="rId1"/>
          <a:stretch/>
        </p:blipFill>
        <p:spPr>
          <a:xfrm>
            <a:off x="395640" y="1137600"/>
            <a:ext cx="987840" cy="3408480"/>
          </a:xfrm>
          <a:prstGeom prst="rect">
            <a:avLst/>
          </a:prstGeom>
          <a:ln w="0">
            <a:noFill/>
          </a:ln>
        </p:spPr>
      </p:pic>
      <p:pic>
        <p:nvPicPr>
          <p:cNvPr id="250" name="Image 5" descr=""/>
          <p:cNvPicPr/>
          <p:nvPr/>
        </p:nvPicPr>
        <p:blipFill>
          <a:blip r:embed="rId2"/>
          <a:stretch/>
        </p:blipFill>
        <p:spPr>
          <a:xfrm>
            <a:off x="928080" y="306972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51" name="Image 6" descr=""/>
          <p:cNvPicPr/>
          <p:nvPr/>
        </p:nvPicPr>
        <p:blipFill>
          <a:blip r:embed="rId3"/>
          <a:stretch/>
        </p:blipFill>
        <p:spPr>
          <a:xfrm>
            <a:off x="928080" y="332064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52" name="Image 7" descr=""/>
          <p:cNvPicPr/>
          <p:nvPr/>
        </p:nvPicPr>
        <p:blipFill>
          <a:blip r:embed="rId4"/>
          <a:stretch/>
        </p:blipFill>
        <p:spPr>
          <a:xfrm>
            <a:off x="928080" y="357372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53" name="Image 8" descr=""/>
          <p:cNvPicPr/>
          <p:nvPr/>
        </p:nvPicPr>
        <p:blipFill>
          <a:blip r:embed="rId5"/>
          <a:stretch/>
        </p:blipFill>
        <p:spPr>
          <a:xfrm>
            <a:off x="928080" y="382464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54" name="Image 9" descr=""/>
          <p:cNvPicPr/>
          <p:nvPr/>
        </p:nvPicPr>
        <p:blipFill>
          <a:blip r:embed="rId6"/>
          <a:stretch/>
        </p:blipFill>
        <p:spPr>
          <a:xfrm>
            <a:off x="928080" y="407808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55" name="Image 11" descr=""/>
          <p:cNvPicPr/>
          <p:nvPr/>
        </p:nvPicPr>
        <p:blipFill>
          <a:blip r:embed="rId7"/>
          <a:stretch/>
        </p:blipFill>
        <p:spPr>
          <a:xfrm>
            <a:off x="932040" y="160380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56" name="Image 12" descr=""/>
          <p:cNvPicPr/>
          <p:nvPr/>
        </p:nvPicPr>
        <p:blipFill>
          <a:blip r:embed="rId8"/>
          <a:stretch/>
        </p:blipFill>
        <p:spPr>
          <a:xfrm>
            <a:off x="932040" y="135936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57" name="Image 13" descr=""/>
          <p:cNvPicPr/>
          <p:nvPr/>
        </p:nvPicPr>
        <p:blipFill>
          <a:blip r:embed="rId9"/>
          <a:stretch/>
        </p:blipFill>
        <p:spPr>
          <a:xfrm>
            <a:off x="424440" y="307728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58" name="Image 14" descr=""/>
          <p:cNvPicPr/>
          <p:nvPr/>
        </p:nvPicPr>
        <p:blipFill>
          <a:blip r:embed="rId10"/>
          <a:stretch/>
        </p:blipFill>
        <p:spPr>
          <a:xfrm>
            <a:off x="424440" y="332820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59" name="Image 15" descr=""/>
          <p:cNvPicPr/>
          <p:nvPr/>
        </p:nvPicPr>
        <p:blipFill>
          <a:blip r:embed="rId11"/>
          <a:stretch/>
        </p:blipFill>
        <p:spPr>
          <a:xfrm>
            <a:off x="424440" y="358164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60" name="Image 16" descr=""/>
          <p:cNvPicPr/>
          <p:nvPr/>
        </p:nvPicPr>
        <p:blipFill>
          <a:blip r:embed="rId12"/>
          <a:stretch/>
        </p:blipFill>
        <p:spPr>
          <a:xfrm>
            <a:off x="424440" y="383220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61" name="Image 17" descr=""/>
          <p:cNvPicPr/>
          <p:nvPr/>
        </p:nvPicPr>
        <p:blipFill>
          <a:blip r:embed="rId13"/>
          <a:stretch/>
        </p:blipFill>
        <p:spPr>
          <a:xfrm>
            <a:off x="424440" y="408564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62" name="Image 45" descr=""/>
          <p:cNvPicPr/>
          <p:nvPr/>
        </p:nvPicPr>
        <p:blipFill>
          <a:blip r:embed="rId14"/>
          <a:stretch/>
        </p:blipFill>
        <p:spPr>
          <a:xfrm>
            <a:off x="424440" y="136548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63" name="Image 46" descr=""/>
          <p:cNvPicPr/>
          <p:nvPr/>
        </p:nvPicPr>
        <p:blipFill>
          <a:blip r:embed="rId15"/>
          <a:stretch/>
        </p:blipFill>
        <p:spPr>
          <a:xfrm>
            <a:off x="424440" y="161892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64" name="Image 50" descr=""/>
          <p:cNvPicPr/>
          <p:nvPr/>
        </p:nvPicPr>
        <p:blipFill>
          <a:blip r:embed="rId16"/>
          <a:stretch/>
        </p:blipFill>
        <p:spPr>
          <a:xfrm>
            <a:off x="932040" y="209664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65" name="Image 51" descr=""/>
          <p:cNvPicPr/>
          <p:nvPr/>
        </p:nvPicPr>
        <p:blipFill>
          <a:blip r:embed="rId17"/>
          <a:stretch/>
        </p:blipFill>
        <p:spPr>
          <a:xfrm>
            <a:off x="928080" y="256572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66" name="Image 52" descr=""/>
          <p:cNvPicPr/>
          <p:nvPr/>
        </p:nvPicPr>
        <p:blipFill>
          <a:blip r:embed="rId18"/>
          <a:stretch/>
        </p:blipFill>
        <p:spPr>
          <a:xfrm>
            <a:off x="928080" y="281664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67" name="Image 53" descr=""/>
          <p:cNvPicPr/>
          <p:nvPr/>
        </p:nvPicPr>
        <p:blipFill>
          <a:blip r:embed="rId19"/>
          <a:stretch/>
        </p:blipFill>
        <p:spPr>
          <a:xfrm>
            <a:off x="1051920" y="1663560"/>
            <a:ext cx="3196800" cy="3207240"/>
          </a:xfrm>
          <a:prstGeom prst="rect">
            <a:avLst/>
          </a:prstGeom>
          <a:ln w="0">
            <a:noFill/>
          </a:ln>
        </p:spPr>
      </p:pic>
      <p:pic>
        <p:nvPicPr>
          <p:cNvPr id="268" name="Image 54" descr=""/>
          <p:cNvPicPr/>
          <p:nvPr/>
        </p:nvPicPr>
        <p:blipFill>
          <a:blip r:embed="rId20"/>
          <a:stretch/>
        </p:blipFill>
        <p:spPr>
          <a:xfrm rot="220200">
            <a:off x="1051560" y="1485720"/>
            <a:ext cx="3196800" cy="3207240"/>
          </a:xfrm>
          <a:prstGeom prst="rect">
            <a:avLst/>
          </a:prstGeom>
          <a:ln w="0">
            <a:noFill/>
          </a:ln>
        </p:spPr>
      </p:pic>
      <p:sp>
        <p:nvSpPr>
          <p:cNvPr id="269" name="Titre 1"/>
          <p:cNvSpPr/>
          <p:nvPr/>
        </p:nvSpPr>
        <p:spPr>
          <a:xfrm>
            <a:off x="609480" y="51480"/>
            <a:ext cx="518616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ajouter 7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ZoneTexte 5"/>
          <p:cNvSpPr/>
          <p:nvPr/>
        </p:nvSpPr>
        <p:spPr>
          <a:xfrm>
            <a:off x="1303200" y="987480"/>
            <a:ext cx="1462680" cy="70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</a:rPr>
              <a:t>7=5+2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ZoneTexte 6"/>
          <p:cNvSpPr/>
          <p:nvPr/>
        </p:nvSpPr>
        <p:spPr>
          <a:xfrm>
            <a:off x="537480" y="754200"/>
            <a:ext cx="6440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7f7f7f"/>
                </a:solidFill>
                <a:latin typeface="Calibri"/>
              </a:rPr>
              <a:t>2+7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2" name="Picture 3" descr=""/>
          <p:cNvPicPr/>
          <p:nvPr/>
        </p:nvPicPr>
        <p:blipFill>
          <a:blip r:embed="rId21"/>
          <a:stretch/>
        </p:blipFill>
        <p:spPr>
          <a:xfrm>
            <a:off x="5004000" y="1126080"/>
            <a:ext cx="987840" cy="3408480"/>
          </a:xfrm>
          <a:prstGeom prst="rect">
            <a:avLst/>
          </a:prstGeom>
          <a:ln w="0">
            <a:noFill/>
          </a:ln>
        </p:spPr>
      </p:pic>
      <p:pic>
        <p:nvPicPr>
          <p:cNvPr id="273" name="Image 55" descr=""/>
          <p:cNvPicPr/>
          <p:nvPr/>
        </p:nvPicPr>
        <p:blipFill>
          <a:blip r:embed="rId22"/>
          <a:stretch/>
        </p:blipFill>
        <p:spPr>
          <a:xfrm>
            <a:off x="5539320" y="256176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74" name="Image 56" descr=""/>
          <p:cNvPicPr/>
          <p:nvPr/>
        </p:nvPicPr>
        <p:blipFill>
          <a:blip r:embed="rId23"/>
          <a:stretch/>
        </p:blipFill>
        <p:spPr>
          <a:xfrm>
            <a:off x="5539320" y="281520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75" name="Image 57" descr=""/>
          <p:cNvPicPr/>
          <p:nvPr/>
        </p:nvPicPr>
        <p:blipFill>
          <a:blip r:embed="rId24"/>
          <a:stretch/>
        </p:blipFill>
        <p:spPr>
          <a:xfrm>
            <a:off x="5539320" y="331668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76" name="Image 58" descr=""/>
          <p:cNvPicPr/>
          <p:nvPr/>
        </p:nvPicPr>
        <p:blipFill>
          <a:blip r:embed="rId25"/>
          <a:stretch/>
        </p:blipFill>
        <p:spPr>
          <a:xfrm>
            <a:off x="5536800" y="406656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77" name="Image 59" descr=""/>
          <p:cNvPicPr/>
          <p:nvPr/>
        </p:nvPicPr>
        <p:blipFill>
          <a:blip r:embed="rId26"/>
          <a:stretch/>
        </p:blipFill>
        <p:spPr>
          <a:xfrm>
            <a:off x="5540400" y="159228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78" name="Image 60" descr=""/>
          <p:cNvPicPr/>
          <p:nvPr/>
        </p:nvPicPr>
        <p:blipFill>
          <a:blip r:embed="rId27"/>
          <a:stretch/>
        </p:blipFill>
        <p:spPr>
          <a:xfrm>
            <a:off x="5540400" y="134784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79" name="Image 61" descr=""/>
          <p:cNvPicPr/>
          <p:nvPr/>
        </p:nvPicPr>
        <p:blipFill>
          <a:blip r:embed="rId28"/>
          <a:stretch/>
        </p:blipFill>
        <p:spPr>
          <a:xfrm>
            <a:off x="5033160" y="306576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80" name="Image 62" descr=""/>
          <p:cNvPicPr/>
          <p:nvPr/>
        </p:nvPicPr>
        <p:blipFill>
          <a:blip r:embed="rId29"/>
          <a:stretch/>
        </p:blipFill>
        <p:spPr>
          <a:xfrm>
            <a:off x="5033160" y="331668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81" name="Image 63" descr=""/>
          <p:cNvPicPr/>
          <p:nvPr/>
        </p:nvPicPr>
        <p:blipFill>
          <a:blip r:embed="rId30"/>
          <a:stretch/>
        </p:blipFill>
        <p:spPr>
          <a:xfrm>
            <a:off x="5033160" y="357012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82" name="Image 64" descr=""/>
          <p:cNvPicPr/>
          <p:nvPr/>
        </p:nvPicPr>
        <p:blipFill>
          <a:blip r:embed="rId31"/>
          <a:stretch/>
        </p:blipFill>
        <p:spPr>
          <a:xfrm>
            <a:off x="5033160" y="382068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83" name="Image 65" descr=""/>
          <p:cNvPicPr/>
          <p:nvPr/>
        </p:nvPicPr>
        <p:blipFill>
          <a:blip r:embed="rId32"/>
          <a:stretch/>
        </p:blipFill>
        <p:spPr>
          <a:xfrm>
            <a:off x="5033160" y="407412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84" name="Image 66" descr=""/>
          <p:cNvPicPr/>
          <p:nvPr/>
        </p:nvPicPr>
        <p:blipFill>
          <a:blip r:embed="rId33"/>
          <a:stretch/>
        </p:blipFill>
        <p:spPr>
          <a:xfrm>
            <a:off x="5033160" y="135396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85" name="Image 67" descr=""/>
          <p:cNvPicPr/>
          <p:nvPr/>
        </p:nvPicPr>
        <p:blipFill>
          <a:blip r:embed="rId34"/>
          <a:stretch/>
        </p:blipFill>
        <p:spPr>
          <a:xfrm>
            <a:off x="5033160" y="160704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86" name="Image 68" descr=""/>
          <p:cNvPicPr/>
          <p:nvPr/>
        </p:nvPicPr>
        <p:blipFill>
          <a:blip r:embed="rId35"/>
          <a:stretch/>
        </p:blipFill>
        <p:spPr>
          <a:xfrm>
            <a:off x="5539320" y="3065760"/>
            <a:ext cx="410760" cy="252720"/>
          </a:xfrm>
          <a:prstGeom prst="rect">
            <a:avLst/>
          </a:prstGeom>
          <a:ln w="0">
            <a:noFill/>
          </a:ln>
        </p:spPr>
      </p:pic>
      <p:pic>
        <p:nvPicPr>
          <p:cNvPr id="287" name="Image 69" descr=""/>
          <p:cNvPicPr/>
          <p:nvPr/>
        </p:nvPicPr>
        <p:blipFill>
          <a:blip r:embed="rId36"/>
          <a:stretch/>
        </p:blipFill>
        <p:spPr>
          <a:xfrm>
            <a:off x="5746320" y="2531520"/>
            <a:ext cx="3197880" cy="3208320"/>
          </a:xfrm>
          <a:prstGeom prst="rect">
            <a:avLst/>
          </a:prstGeom>
          <a:ln w="0">
            <a:noFill/>
          </a:ln>
        </p:spPr>
      </p:pic>
      <p:pic>
        <p:nvPicPr>
          <p:cNvPr id="288" name="Image 70" descr=""/>
          <p:cNvPicPr/>
          <p:nvPr/>
        </p:nvPicPr>
        <p:blipFill>
          <a:blip r:embed="rId37"/>
          <a:stretch/>
        </p:blipFill>
        <p:spPr>
          <a:xfrm>
            <a:off x="5819400" y="1762200"/>
            <a:ext cx="3196800" cy="3207240"/>
          </a:xfrm>
          <a:prstGeom prst="rect">
            <a:avLst/>
          </a:prstGeom>
          <a:ln w="0">
            <a:noFill/>
          </a:ln>
        </p:spPr>
      </p:pic>
      <p:sp>
        <p:nvSpPr>
          <p:cNvPr id="289" name="ZoneTexte 7"/>
          <p:cNvSpPr/>
          <p:nvPr/>
        </p:nvSpPr>
        <p:spPr>
          <a:xfrm>
            <a:off x="5946120" y="987480"/>
            <a:ext cx="1622520" cy="70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</a:rPr>
              <a:t>7=10-3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ZoneTexte 8"/>
          <p:cNvSpPr/>
          <p:nvPr/>
        </p:nvSpPr>
        <p:spPr>
          <a:xfrm>
            <a:off x="5149080" y="754200"/>
            <a:ext cx="6440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7f7f7f"/>
                </a:solidFill>
                <a:latin typeface="Calibri"/>
              </a:rPr>
              <a:t>4+7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02438 L -0.08542 0.01388 E">
                                      <p:cBhvr>
                                        <p:cTn id="197" dur="500" fill="hold"/>
                                        <p:tgtEl>
                                          <p:spTgt spid="28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nodeType="after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1 0.01389 L -0.08541 -0.08395 E">
                                      <p:cBhvr>
                                        <p:cTn id="200" dur="500" fill="hold"/>
                                        <p:tgtEl>
                                          <p:spTgt spid="28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06 -3.45679E-006 L 0.00017 -0.09784 E">
                                      <p:cBhvr>
                                        <p:cTn id="202" dur="500" fill="hold"/>
                                        <p:tgtEl>
                                          <p:spTgt spid="27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nodeType="after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-0.0839 L -0.01407 0.13603 E">
                                      <p:cBhvr>
                                        <p:cTn id="205" dur="500" fill="hold"/>
                                        <p:tgtEl>
                                          <p:spTgt spid="28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nodeType="after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06 -6.63376E-007 L 3.05556E-006 0.10429 E">
                                      <p:cBhvr>
                                        <p:cTn id="213" dur="500" fill="hold"/>
                                        <p:tgtEl>
                                          <p:spTgt spid="28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07 -7.40741E-007 L -8.33333E-007 0.09722 E">
                                      <p:cBhvr>
                                        <p:cTn id="215" dur="500" fill="hold"/>
                                        <p:tgtEl>
                                          <p:spTgt spid="27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06 4.44444E-006 L -0.00052 0.0966 E">
                                      <p:cBhvr>
                                        <p:cTn id="217" dur="500" fill="hold"/>
                                        <p:tgtEl>
                                          <p:spTgt spid="28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06 -0.00031 L 5E-006 0.09537 E">
                                      <p:cBhvr>
                                        <p:cTn id="219" dur="500" fill="hold"/>
                                        <p:tgtEl>
                                          <p:spTgt spid="27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L’additionneuse à crosses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" descr=""/>
          <p:cNvPicPr/>
          <p:nvPr/>
        </p:nvPicPr>
        <p:blipFill>
          <a:blip r:embed="rId1"/>
          <a:stretch/>
        </p:blipFill>
        <p:spPr>
          <a:xfrm>
            <a:off x="4682520" y="1260000"/>
            <a:ext cx="1432440" cy="2071800"/>
          </a:xfrm>
          <a:prstGeom prst="rect">
            <a:avLst/>
          </a:prstGeom>
          <a:ln w="0">
            <a:noFill/>
          </a:ln>
        </p:spPr>
      </p:pic>
      <p:pic>
        <p:nvPicPr>
          <p:cNvPr id="293" name="" descr=""/>
          <p:cNvPicPr/>
          <p:nvPr/>
        </p:nvPicPr>
        <p:blipFill>
          <a:blip r:embed="rId2"/>
          <a:stretch/>
        </p:blipFill>
        <p:spPr>
          <a:xfrm>
            <a:off x="6480000" y="1260000"/>
            <a:ext cx="1721880" cy="2143440"/>
          </a:xfrm>
          <a:prstGeom prst="rect">
            <a:avLst/>
          </a:prstGeom>
          <a:ln w="0">
            <a:noFill/>
          </a:ln>
        </p:spPr>
      </p:pic>
      <p:pic>
        <p:nvPicPr>
          <p:cNvPr id="294" name="" descr=""/>
          <p:cNvPicPr/>
          <p:nvPr/>
        </p:nvPicPr>
        <p:blipFill>
          <a:blip r:embed="rId3"/>
          <a:stretch/>
        </p:blipFill>
        <p:spPr>
          <a:xfrm>
            <a:off x="1658520" y="1262520"/>
            <a:ext cx="1576440" cy="2152440"/>
          </a:xfrm>
          <a:prstGeom prst="rect">
            <a:avLst/>
          </a:prstGeom>
          <a:ln w="0">
            <a:noFill/>
          </a:ln>
        </p:spPr>
      </p:pic>
      <p:sp>
        <p:nvSpPr>
          <p:cNvPr id="295" name="CustomShape 2"/>
          <p:cNvSpPr/>
          <p:nvPr/>
        </p:nvSpPr>
        <p:spPr>
          <a:xfrm>
            <a:off x="900000" y="3565800"/>
            <a:ext cx="3594960" cy="67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Kummer, 1847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Rajoute les crosses pour la retenue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5508000" y="3566160"/>
            <a:ext cx="208044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Dessus       Dedans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CustomShape 4"/>
          <p:cNvSpPr/>
          <p:nvPr/>
        </p:nvSpPr>
        <p:spPr>
          <a:xfrm>
            <a:off x="5040000" y="4043880"/>
            <a:ext cx="3152520" cy="50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5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4"/>
              </a:rPr>
              <a:t>Additionneuse sous SCRATCH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5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5"/>
              </a:rPr>
              <a:t>Version sous JS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xtShape 5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TextShape 6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4208797-862C-4383-ACEE-60CA3454591F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Mécaniser l’addition 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720000" y="840240"/>
            <a:ext cx="7275240" cy="365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26520" indent="-3261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En avoir besoin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lvl="1" marL="417960" indent="-208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Tenir les comptes des manufactures aux 17ème et 18ème siècle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17960" indent="-208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Additionner des sommes en  livres ,  sols ,  deniers est compliqué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17960" indent="-208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Et  aussi pour toutes les unités (longueur, surface, poids,...)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26520" indent="-3261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En avoir les moyens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17960" indent="-208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La révolution industrielle au milieu du 19ème siècle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17960" indent="-208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Le développement de la mécanique de précision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26520" indent="-3261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Au 18ème et au début du 19ème : </a:t>
            </a:r>
            <a:r>
              <a:rPr b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le besoin et de multiples idées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TextShape 3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TextShape 4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E9F8232-9A17-44F2-B535-E27FD7BA46B3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/>
          <p:nvPr/>
        </p:nvSpPr>
        <p:spPr>
          <a:xfrm>
            <a:off x="457200" y="1200240"/>
            <a:ext cx="6337440" cy="59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Blaise Pascal 1642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Première machine à calculer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6" name="" descr=""/>
          <p:cNvPicPr/>
          <p:nvPr/>
        </p:nvPicPr>
        <p:blipFill>
          <a:blip r:embed="rId1"/>
          <a:stretch/>
        </p:blipFill>
        <p:spPr>
          <a:xfrm>
            <a:off x="901080" y="1800000"/>
            <a:ext cx="3591360" cy="2691000"/>
          </a:xfrm>
          <a:prstGeom prst="rect">
            <a:avLst/>
          </a:prstGeom>
          <a:ln w="0">
            <a:noFill/>
          </a:ln>
        </p:spPr>
      </p:pic>
      <p:pic>
        <p:nvPicPr>
          <p:cNvPr id="307" name="" descr=""/>
          <p:cNvPicPr/>
          <p:nvPr/>
        </p:nvPicPr>
        <p:blipFill>
          <a:blip r:embed="rId2"/>
          <a:stretch/>
        </p:blipFill>
        <p:spPr>
          <a:xfrm>
            <a:off x="4804200" y="1773000"/>
            <a:ext cx="2820240" cy="1711440"/>
          </a:xfrm>
          <a:prstGeom prst="rect">
            <a:avLst/>
          </a:prstGeom>
          <a:ln w="0">
            <a:noFill/>
          </a:ln>
        </p:spPr>
      </p:pic>
      <p:pic>
        <p:nvPicPr>
          <p:cNvPr id="308" name="" descr=""/>
          <p:cNvPicPr/>
          <p:nvPr/>
        </p:nvPicPr>
        <p:blipFill>
          <a:blip r:embed="rId3"/>
          <a:stretch/>
        </p:blipFill>
        <p:spPr>
          <a:xfrm>
            <a:off x="7890480" y="1721160"/>
            <a:ext cx="1101960" cy="1763280"/>
          </a:xfrm>
          <a:prstGeom prst="rect">
            <a:avLst/>
          </a:prstGeom>
          <a:ln w="0">
            <a:noFill/>
          </a:ln>
        </p:spPr>
      </p:pic>
      <p:sp>
        <p:nvSpPr>
          <p:cNvPr id="309" name="CustomShape 3"/>
          <p:cNvSpPr/>
          <p:nvPr/>
        </p:nvSpPr>
        <p:spPr>
          <a:xfrm>
            <a:off x="4716000" y="3720240"/>
            <a:ext cx="3736440" cy="98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21840" indent="-321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Une mécanique complexe pour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21840" indent="-321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assurer la retenue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TextShape 4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TextShape 5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E5FEDD8-1259-422B-A4CD-4F514B210E34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Les machines à additionner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" descr=""/>
          <p:cNvPicPr/>
          <p:nvPr/>
        </p:nvPicPr>
        <p:blipFill>
          <a:blip r:embed="rId1"/>
          <a:stretch/>
        </p:blipFill>
        <p:spPr>
          <a:xfrm>
            <a:off x="1512000" y="957600"/>
            <a:ext cx="2315160" cy="1734480"/>
          </a:xfrm>
          <a:prstGeom prst="rect">
            <a:avLst/>
          </a:prstGeom>
          <a:ln w="0">
            <a:noFill/>
          </a:ln>
        </p:spPr>
      </p:pic>
      <p:pic>
        <p:nvPicPr>
          <p:cNvPr id="314" name="" descr=""/>
          <p:cNvPicPr/>
          <p:nvPr/>
        </p:nvPicPr>
        <p:blipFill>
          <a:blip r:embed="rId2"/>
          <a:stretch/>
        </p:blipFill>
        <p:spPr>
          <a:xfrm>
            <a:off x="5716800" y="906840"/>
            <a:ext cx="2555280" cy="1914480"/>
          </a:xfrm>
          <a:prstGeom prst="rect">
            <a:avLst/>
          </a:prstGeom>
          <a:ln w="0">
            <a:noFill/>
          </a:ln>
        </p:spPr>
      </p:pic>
      <p:pic>
        <p:nvPicPr>
          <p:cNvPr id="315" name="" descr=""/>
          <p:cNvPicPr/>
          <p:nvPr/>
        </p:nvPicPr>
        <p:blipFill>
          <a:blip r:embed="rId3"/>
          <a:stretch/>
        </p:blipFill>
        <p:spPr>
          <a:xfrm>
            <a:off x="5580000" y="3600000"/>
            <a:ext cx="893520" cy="893520"/>
          </a:xfrm>
          <a:prstGeom prst="rect">
            <a:avLst/>
          </a:prstGeom>
          <a:ln w="0">
            <a:noFill/>
          </a:ln>
        </p:spPr>
      </p:pic>
      <p:pic>
        <p:nvPicPr>
          <p:cNvPr id="316" name="" descr=""/>
          <p:cNvPicPr/>
          <p:nvPr/>
        </p:nvPicPr>
        <p:blipFill>
          <a:blip r:embed="rId4"/>
          <a:stretch/>
        </p:blipFill>
        <p:spPr>
          <a:xfrm>
            <a:off x="6591960" y="3420000"/>
            <a:ext cx="2041560" cy="1069560"/>
          </a:xfrm>
          <a:prstGeom prst="rect">
            <a:avLst/>
          </a:prstGeom>
          <a:ln w="0">
            <a:noFill/>
          </a:ln>
        </p:spPr>
      </p:pic>
      <p:pic>
        <p:nvPicPr>
          <p:cNvPr id="317" name="" descr=""/>
          <p:cNvPicPr/>
          <p:nvPr/>
        </p:nvPicPr>
        <p:blipFill>
          <a:blip r:embed="rId5"/>
          <a:stretch/>
        </p:blipFill>
        <p:spPr>
          <a:xfrm>
            <a:off x="670680" y="2880000"/>
            <a:ext cx="3282840" cy="1421640"/>
          </a:xfrm>
          <a:prstGeom prst="rect">
            <a:avLst/>
          </a:prstGeom>
          <a:ln w="0"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360000" y="1633320"/>
            <a:ext cx="10735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DejaVu Sans"/>
              </a:rPr>
              <a:t>Comptometer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DejaVu Sans"/>
              </a:rPr>
              <a:t>1887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1050480" y="4320000"/>
            <a:ext cx="2543040" cy="4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</a:pPr>
            <a:r>
              <a:rPr b="0" lang="fr-FR" sz="11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6"/>
              </a:rPr>
              <a:t>Description du mécanisme sur YouTube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4608000" y="1633680"/>
            <a:ext cx="10735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DejaVu Sans"/>
              </a:rPr>
              <a:t>Addometer 1927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CustomShape 5"/>
          <p:cNvSpPr/>
          <p:nvPr/>
        </p:nvSpPr>
        <p:spPr>
          <a:xfrm>
            <a:off x="5616000" y="3182040"/>
            <a:ext cx="319752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  <a:ea typeface="DejaVu Sans"/>
              </a:rPr>
              <a:t>Et de multiples machines de 1900 à 1970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Shape 6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Shape 7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2B8C930-4D32-4D8D-B748-7AB810539217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Soustraire avec une machine à additionner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900000" y="1296000"/>
            <a:ext cx="7198200" cy="36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Sur les machines mécaniques, pour soustraire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il faut « inverser » le mouvement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mais aussi « inverser » les retenues ...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Sur certaines, une inscription à part facilite la soustraction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Addiator et Addometer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Et sur d’autres encore (dont la Pascaline et le Comptometer), la mécanique ne peut qu’additionner,… comment faire ?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TextShape 3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Shape 4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AA0D9F3-00E5-4AD4-8833-E2A16EDF26AC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Soustraire avec une machine à additionner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900000" y="900000"/>
            <a:ext cx="7198200" cy="36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Sur certaines machines, la mécanique ne peut qu’additionner.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On procède par le 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complément à 9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 :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soit à calculer  847 - 231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on prend le complément à 999 de 231 , soit 768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et   847 – 231 = 847 + 1000 – 231 – 1000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      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= 847 + (999 – 231) -1000  + 1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       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= (847 + 768 )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+ 1 - 1000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Sur le Comptometer le -1000 se fait en bloquant la retenue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On a remplacé une soustraction par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l’addition du complément à 9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et une addition triviale +1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Shape 3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Shape 4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D1E0072-5562-4D36-86C5-6FEB7163A9A5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/>
          <p:nvPr/>
        </p:nvSpPr>
        <p:spPr>
          <a:xfrm>
            <a:off x="457200" y="20592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Additionner avec des machines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Shape 2"/>
          <p:cNvSpPr/>
          <p:nvPr/>
        </p:nvSpPr>
        <p:spPr>
          <a:xfrm>
            <a:off x="457200" y="1200240"/>
            <a:ext cx="8219880" cy="33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A la plume  Abaques  Bouliers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Pourquoi des machines mécaniques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L’additionneuse à crosses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514440" indent="-514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Les machines du début du 20ème siècle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Shape 3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Shape 4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A4C40DE-4FA9-43CC-A0C7-6AC2370242C6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619200" y="1324440"/>
            <a:ext cx="2742480" cy="169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fr-FR" sz="2800" spc="-1" strike="noStrike">
                <a:solidFill>
                  <a:srgbClr val="000000"/>
                </a:solidFill>
                <a:latin typeface="Courier New"/>
                <a:ea typeface="Calibri"/>
              </a:rPr>
              <a:t>Additionner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700" spc="-1" strike="noStrike">
                <a:solidFill>
                  <a:srgbClr val="000000"/>
                </a:solidFill>
                <a:latin typeface="Courier New"/>
                <a:ea typeface="Calibri"/>
              </a:rPr>
              <a:t> </a:t>
            </a:r>
            <a:endParaRPr b="0" lang="fr-FR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700" spc="-1" strike="noStrike">
              <a:solidFill>
                <a:srgbClr val="00000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Courier New"/>
                <a:ea typeface="Calibri"/>
              </a:rPr>
              <a:t>Additionner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Additions exercices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34" name="Table 3"/>
          <p:cNvGraphicFramePr/>
          <p:nvPr/>
        </p:nvGraphicFramePr>
        <p:xfrm>
          <a:off x="1115640" y="1707480"/>
          <a:ext cx="6768000" cy="651960"/>
        </p:xfrm>
        <a:graphic>
          <a:graphicData uri="http://schemas.openxmlformats.org/drawingml/2006/table">
            <a:tbl>
              <a:tblPr/>
              <a:tblGrid>
                <a:gridCol w="5438880"/>
                <a:gridCol w="1329480"/>
              </a:tblGrid>
              <a:tr h="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+ 2 + 3 + 4 + 5 + 6 + 7 + 8 +9 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5" name="Table 4"/>
          <p:cNvGraphicFramePr/>
          <p:nvPr/>
        </p:nvGraphicFramePr>
        <p:xfrm>
          <a:off x="1062360" y="2787840"/>
          <a:ext cx="7775280" cy="1956600"/>
        </p:xfrm>
        <a:graphic>
          <a:graphicData uri="http://schemas.openxmlformats.org/drawingml/2006/table">
            <a:tbl>
              <a:tblPr/>
              <a:tblGrid>
                <a:gridCol w="1261440"/>
                <a:gridCol w="1261440"/>
                <a:gridCol w="1261440"/>
                <a:gridCol w="1261440"/>
                <a:gridCol w="1261440"/>
                <a:gridCol w="1468440"/>
              </a:tblGrid>
              <a:tr h="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395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+ 522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+ 224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+ 671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+ 196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+ 700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+ 4638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b="0" lang="fr-FR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336" name="TextShape 5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TextShape 6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257F889-E97F-4DA8-A3F7-D58533668D52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619200" y="1152720"/>
            <a:ext cx="2742480" cy="73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fr-FR" sz="2800" spc="-1" strike="noStrike">
                <a:solidFill>
                  <a:srgbClr val="000000"/>
                </a:solidFill>
                <a:latin typeface="Courier New"/>
                <a:ea typeface="Calibri"/>
              </a:rPr>
              <a:t>Additionner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700" spc="-1" strike="noStrike">
                <a:solidFill>
                  <a:srgbClr val="000000"/>
                </a:solidFill>
                <a:latin typeface="Courier New"/>
                <a:ea typeface="Calibri"/>
              </a:rPr>
              <a:t> </a:t>
            </a:r>
            <a:endParaRPr b="0" lang="fr-FR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0" name="Table 3"/>
          <p:cNvGraphicFramePr/>
          <p:nvPr/>
        </p:nvGraphicFramePr>
        <p:xfrm>
          <a:off x="609480" y="1552320"/>
          <a:ext cx="8228520" cy="3492360"/>
        </p:xfrm>
        <a:graphic>
          <a:graphicData uri="http://schemas.openxmlformats.org/drawingml/2006/table">
            <a:tbl>
              <a:tblPr/>
              <a:tblGrid>
                <a:gridCol w="1375200"/>
                <a:gridCol w="1600560"/>
                <a:gridCol w="1600560"/>
                <a:gridCol w="1826280"/>
                <a:gridCol w="1826280"/>
              </a:tblGrid>
              <a:tr h="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752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856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15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 96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 75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 49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 75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+ 203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526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 12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+ 8560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 49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56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+ 4398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975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905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+ 8426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92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   2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+ 7562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+ 4519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+10243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    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     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     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      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      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341" name="TextShape 4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TextShape 5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4C6B6F6-0BFE-49DA-B2FA-F74AECE0F702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618120" y="1324800"/>
            <a:ext cx="2529360" cy="169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fr-FR" sz="2800" spc="-1" strike="noStrike">
                <a:solidFill>
                  <a:srgbClr val="000000"/>
                </a:solidFill>
                <a:latin typeface="Courier New"/>
                <a:ea typeface="Calibri"/>
              </a:rPr>
              <a:t>Soustraire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700" spc="-1" strike="noStrike">
                <a:solidFill>
                  <a:srgbClr val="000000"/>
                </a:solidFill>
                <a:latin typeface="Courier New"/>
                <a:ea typeface="Calibri"/>
              </a:rPr>
              <a:t> </a:t>
            </a:r>
            <a:endParaRPr b="0" lang="fr-FR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700" spc="-1" strike="noStrike">
              <a:solidFill>
                <a:srgbClr val="000000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1" lang="fr-FR" sz="2800" spc="-1" strike="noStrike">
                <a:solidFill>
                  <a:srgbClr val="000000"/>
                </a:solidFill>
                <a:latin typeface="Courier New"/>
                <a:ea typeface="Calibri"/>
              </a:rPr>
              <a:t>Soustraire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5" name="Table 3"/>
          <p:cNvGraphicFramePr/>
          <p:nvPr/>
        </p:nvGraphicFramePr>
        <p:xfrm>
          <a:off x="4284000" y="1390680"/>
          <a:ext cx="3804120" cy="1746000"/>
        </p:xfrm>
        <a:graphic>
          <a:graphicData uri="http://schemas.openxmlformats.org/drawingml/2006/table">
            <a:tbl>
              <a:tblPr/>
              <a:tblGrid>
                <a:gridCol w="1212480"/>
                <a:gridCol w="1323720"/>
                <a:gridCol w="1268280"/>
              </a:tblGrid>
              <a:tr h="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847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847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847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- 231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 34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- 568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6" name="Table 4"/>
          <p:cNvGraphicFramePr/>
          <p:nvPr/>
        </p:nvGraphicFramePr>
        <p:xfrm>
          <a:off x="1403640" y="2952360"/>
          <a:ext cx="6820920" cy="1746000"/>
        </p:xfrm>
        <a:graphic>
          <a:graphicData uri="http://schemas.openxmlformats.org/drawingml/2006/table">
            <a:tbl>
              <a:tblPr/>
              <a:tblGrid>
                <a:gridCol w="1077840"/>
                <a:gridCol w="1077840"/>
                <a:gridCol w="1077840"/>
                <a:gridCol w="1077840"/>
                <a:gridCol w="1254960"/>
                <a:gridCol w="1254960"/>
              </a:tblGrid>
              <a:tr h="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376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120" rIns="612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376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120" rIns="612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5123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120" rIns="612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15326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5423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12509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 96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120" rIns="612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283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120" rIns="612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- 152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120" rIns="612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- 9560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- 2456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- 5637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 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120" rIns="61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120" rIns="61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   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120" rIns="612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 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120" marR="61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 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b="0" lang="fr-FR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= </a:t>
                      </a:r>
                      <a:endParaRPr b="0" lang="fr-FR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347" name="CustomShape 5"/>
          <p:cNvSpPr/>
          <p:nvPr/>
        </p:nvSpPr>
        <p:spPr>
          <a:xfrm>
            <a:off x="1925640" y="2424240"/>
            <a:ext cx="91342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TextShape 6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TextShape 7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A41A39F-C6F9-44F6-BB19-7AA0C57CA866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Carte du monde png carte du monde transparente arrière-plan image 1"/>
          <p:cNvPicPr/>
          <p:nvPr/>
        </p:nvPicPr>
        <p:blipFill>
          <a:blip r:embed="rId1"/>
          <a:stretch/>
        </p:blipFill>
        <p:spPr>
          <a:xfrm>
            <a:off x="756000" y="287280"/>
            <a:ext cx="7552800" cy="5032440"/>
          </a:xfrm>
          <a:prstGeom prst="rect">
            <a:avLst/>
          </a:prstGeom>
          <a:ln w="0"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3909600" y="2316240"/>
            <a:ext cx="1843200" cy="556560"/>
          </a:xfrm>
          <a:custGeom>
            <a:avLst/>
            <a:gdLst>
              <a:gd name="textAreaLeft" fmla="*/ 0 w 1843200"/>
              <a:gd name="textAreaRight" fmla="*/ 1843560 w 1843200"/>
              <a:gd name="textAreaTop" fmla="*/ 0 h 556560"/>
              <a:gd name="textAreaBottom" fmla="*/ 556920 h 556560"/>
            </a:gdLst>
            <a:ahLst/>
            <a:rect l="textAreaLeft" t="textAreaTop" r="textAreaRight" b="textAreaBottom"/>
            <a:pathLst>
              <a:path w="2979440" h="1016000">
                <a:moveTo>
                  <a:pt x="2979440" y="1016000"/>
                </a:moveTo>
                <a:cubicBezTo>
                  <a:pt x="2927370" y="958850"/>
                  <a:pt x="2875300" y="901700"/>
                  <a:pt x="2786400" y="843280"/>
                </a:cubicBezTo>
                <a:cubicBezTo>
                  <a:pt x="2697500" y="784860"/>
                  <a:pt x="2584047" y="718820"/>
                  <a:pt x="2446040" y="665480"/>
                </a:cubicBezTo>
                <a:cubicBezTo>
                  <a:pt x="2308033" y="612140"/>
                  <a:pt x="2097213" y="544407"/>
                  <a:pt x="1958360" y="523240"/>
                </a:cubicBezTo>
                <a:cubicBezTo>
                  <a:pt x="1819507" y="502073"/>
                  <a:pt x="1713673" y="513080"/>
                  <a:pt x="1612920" y="538480"/>
                </a:cubicBezTo>
                <a:cubicBezTo>
                  <a:pt x="1512167" y="563880"/>
                  <a:pt x="1441047" y="642620"/>
                  <a:pt x="1353840" y="675640"/>
                </a:cubicBezTo>
                <a:cubicBezTo>
                  <a:pt x="1266633" y="708660"/>
                  <a:pt x="1225147" y="733213"/>
                  <a:pt x="1089680" y="736600"/>
                </a:cubicBezTo>
                <a:cubicBezTo>
                  <a:pt x="954213" y="739987"/>
                  <a:pt x="707833" y="719667"/>
                  <a:pt x="541040" y="695960"/>
                </a:cubicBezTo>
                <a:cubicBezTo>
                  <a:pt x="374247" y="672253"/>
                  <a:pt x="178667" y="638387"/>
                  <a:pt x="88920" y="594360"/>
                </a:cubicBezTo>
                <a:cubicBezTo>
                  <a:pt x="-827" y="550333"/>
                  <a:pt x="-5060" y="500380"/>
                  <a:pt x="2560" y="431800"/>
                </a:cubicBezTo>
                <a:cubicBezTo>
                  <a:pt x="10180" y="363220"/>
                  <a:pt x="88920" y="245533"/>
                  <a:pt x="134640" y="182880"/>
                </a:cubicBezTo>
                <a:cubicBezTo>
                  <a:pt x="180360" y="120227"/>
                  <a:pt x="248093" y="86360"/>
                  <a:pt x="276880" y="55880"/>
                </a:cubicBezTo>
                <a:cubicBezTo>
                  <a:pt x="305667" y="25400"/>
                  <a:pt x="306513" y="12700"/>
                  <a:pt x="307360" y="0"/>
                </a:cubicBezTo>
              </a:path>
            </a:pathLst>
          </a:custGeom>
          <a:noFill/>
          <a:ln w="12600">
            <a:solidFill>
              <a:srgbClr val="3a5f8b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Shape 2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Shape 3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16AA52B-4B5F-4DB6-9300-9E676DAD4FAE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6107400" y="2340000"/>
            <a:ext cx="1983600" cy="1071000"/>
          </a:xfrm>
          <a:prstGeom prst="rect">
            <a:avLst/>
          </a:prstGeom>
          <a:ln w="0">
            <a:noFill/>
          </a:ln>
        </p:spPr>
      </p:pic>
      <p:pic>
        <p:nvPicPr>
          <p:cNvPr id="136" name="" descr=""/>
          <p:cNvPicPr/>
          <p:nvPr/>
        </p:nvPicPr>
        <p:blipFill>
          <a:blip r:embed="rId3"/>
          <a:stretch/>
        </p:blipFill>
        <p:spPr>
          <a:xfrm>
            <a:off x="2998800" y="1800000"/>
            <a:ext cx="957960" cy="131904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sp>
        <p:nvSpPr>
          <p:cNvPr id="137" name="CustomShape 5"/>
          <p:cNvSpPr/>
          <p:nvPr/>
        </p:nvSpPr>
        <p:spPr>
          <a:xfrm>
            <a:off x="1440000" y="222480"/>
            <a:ext cx="7371360" cy="4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Nous avons vu 3 façons d’additionner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4"/>
          <a:stretch/>
        </p:blipFill>
        <p:spPr>
          <a:xfrm>
            <a:off x="4515480" y="1290240"/>
            <a:ext cx="1241280" cy="866520"/>
          </a:xfrm>
          <a:prstGeom prst="rect">
            <a:avLst/>
          </a:prstGeom>
          <a:ln w="0">
            <a:noFill/>
          </a:ln>
        </p:spPr>
      </p:pic>
      <p:sp>
        <p:nvSpPr>
          <p:cNvPr id="139" name="Line 6"/>
          <p:cNvSpPr/>
          <p:nvPr/>
        </p:nvSpPr>
        <p:spPr>
          <a:xfrm>
            <a:off x="900000" y="4320000"/>
            <a:ext cx="7560000" cy="360"/>
          </a:xfrm>
          <a:custGeom>
            <a:avLst/>
            <a:gdLst/>
            <a:ahLst/>
            <a:rect l="0" t="0" r="r" b="b"/>
            <a:pathLst>
              <a:path fill="none" w="21000" h="1">
                <a:moveTo>
                  <a:pt x="0" y="0"/>
                </a:moveTo>
                <a:lnTo>
                  <a:pt x="21000" y="1"/>
                </a:lnTo>
              </a:path>
            </a:pathLst>
          </a:custGeom>
          <a:ln w="72000">
            <a:solidFill>
              <a:srgbClr val="3465a4"/>
            </a:solidFill>
            <a:round/>
            <a:tailEnd len="med" type="triangle" w="med"/>
          </a:ln>
        </p:spPr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Line 7"/>
          <p:cNvSpPr/>
          <p:nvPr/>
        </p:nvSpPr>
        <p:spPr>
          <a:xfrm>
            <a:off x="7017840" y="4140000"/>
            <a:ext cx="2160" cy="360000"/>
          </a:xfrm>
          <a:custGeom>
            <a:avLst/>
            <a:gdLst/>
            <a:ahLst/>
            <a:rect l="0" t="0" r="r" b="b"/>
            <a:pathLst>
              <a:path fill="none" w="6" h="1000">
                <a:moveTo>
                  <a:pt x="0" y="1000"/>
                </a:moveTo>
                <a:lnTo>
                  <a:pt x="6" y="0"/>
                </a:lnTo>
              </a:path>
            </a:pathLst>
          </a:custGeom>
          <a:ln w="72000">
            <a:solidFill>
              <a:srgbClr val="3465a4"/>
            </a:solidFill>
            <a:round/>
          </a:ln>
        </p:spPr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Line 8"/>
          <p:cNvSpPr/>
          <p:nvPr/>
        </p:nvSpPr>
        <p:spPr>
          <a:xfrm>
            <a:off x="4427280" y="4140000"/>
            <a:ext cx="1800" cy="360000"/>
          </a:xfrm>
          <a:custGeom>
            <a:avLst/>
            <a:gdLst/>
            <a:ahLst/>
            <a:rect l="0" t="0" r="r" b="b"/>
            <a:pathLst>
              <a:path fill="none" w="5" h="1000">
                <a:moveTo>
                  <a:pt x="0" y="1000"/>
                </a:moveTo>
                <a:lnTo>
                  <a:pt x="5" y="0"/>
                </a:lnTo>
              </a:path>
            </a:pathLst>
          </a:custGeom>
          <a:ln w="72000">
            <a:solidFill>
              <a:srgbClr val="3465a4"/>
            </a:solidFill>
            <a:round/>
          </a:ln>
        </p:spPr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Line 9"/>
          <p:cNvSpPr/>
          <p:nvPr/>
        </p:nvSpPr>
        <p:spPr>
          <a:xfrm>
            <a:off x="1836360" y="4140000"/>
            <a:ext cx="2160" cy="360000"/>
          </a:xfrm>
          <a:custGeom>
            <a:avLst/>
            <a:gdLst/>
            <a:ahLst/>
            <a:rect l="0" t="0" r="r" b="b"/>
            <a:pathLst>
              <a:path fill="none" w="6" h="1000">
                <a:moveTo>
                  <a:pt x="0" y="1000"/>
                </a:moveTo>
                <a:lnTo>
                  <a:pt x="6" y="0"/>
                </a:lnTo>
              </a:path>
            </a:pathLst>
          </a:custGeom>
          <a:ln w="72000">
            <a:solidFill>
              <a:srgbClr val="3465a4"/>
            </a:solidFill>
            <a:round/>
          </a:ln>
        </p:spPr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CustomShape 10"/>
          <p:cNvSpPr/>
          <p:nvPr/>
        </p:nvSpPr>
        <p:spPr>
          <a:xfrm>
            <a:off x="1620000" y="4500000"/>
            <a:ext cx="53748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11"/>
          <p:cNvSpPr/>
          <p:nvPr/>
        </p:nvSpPr>
        <p:spPr>
          <a:xfrm>
            <a:off x="4032000" y="4500000"/>
            <a:ext cx="8254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12"/>
          <p:cNvSpPr/>
          <p:nvPr/>
        </p:nvSpPr>
        <p:spPr>
          <a:xfrm>
            <a:off x="6696000" y="4500000"/>
            <a:ext cx="8254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13"/>
          <p:cNvSpPr/>
          <p:nvPr/>
        </p:nvSpPr>
        <p:spPr>
          <a:xfrm>
            <a:off x="7308000" y="4500000"/>
            <a:ext cx="8254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2023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5"/>
          <a:stretch/>
        </p:blipFill>
        <p:spPr>
          <a:xfrm>
            <a:off x="2710800" y="3672360"/>
            <a:ext cx="382680" cy="52740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pic>
        <p:nvPicPr>
          <p:cNvPr id="148" name="" descr=""/>
          <p:cNvPicPr/>
          <p:nvPr/>
        </p:nvPicPr>
        <p:blipFill>
          <a:blip r:embed="rId6"/>
          <a:stretch/>
        </p:blipFill>
        <p:spPr>
          <a:xfrm>
            <a:off x="1599840" y="3702240"/>
            <a:ext cx="485640" cy="33840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7"/>
          <a:stretch/>
        </p:blipFill>
        <p:spPr>
          <a:xfrm>
            <a:off x="4559760" y="3744000"/>
            <a:ext cx="730080" cy="39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Mécaniser l’addition ?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720000" y="2424240"/>
            <a:ext cx="7275240" cy="33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272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En avoir besoin</a:t>
            </a:r>
            <a:endParaRPr b="0" lang="fr-FR" sz="21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En avoir les moyens techniques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Et que ce soit plus efficace qu’un boulier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3" marL="864000" indent="-215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et que le calcul à la plume !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Shape 3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Shape 4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2CD3F63-6726-4A92-8157-CDF7AF2D6D49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2628000" y="945000"/>
            <a:ext cx="1578240" cy="1298160"/>
          </a:xfrm>
          <a:prstGeom prst="rect">
            <a:avLst/>
          </a:prstGeom>
          <a:ln w="0">
            <a:noFill/>
          </a:ln>
        </p:spPr>
      </p:pic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5494320" y="906840"/>
            <a:ext cx="1741680" cy="143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Additionner, n’est pas si simple ...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720000" y="4044240"/>
            <a:ext cx="8277120" cy="81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720000" y="1056240"/>
            <a:ext cx="6120000" cy="110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5000"/>
          </a:bodyPr>
          <a:p>
            <a:pPr marL="325080" indent="-324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Montaigne, au 16ème siècle, Maire de Bordeaux et Conseiller du Roi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10400" indent="-204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J’ai des biens, mais je ne sais compter ni à jet ni à plume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720000" y="2244240"/>
            <a:ext cx="8274600" cy="91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2360" indent="-342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Avant l’enseignement pour tous, au 19ème siècle, moins de 10% de la population sait additionner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Line 5"/>
          <p:cNvSpPr/>
          <p:nvPr/>
        </p:nvSpPr>
        <p:spPr>
          <a:xfrm>
            <a:off x="882000" y="3996000"/>
            <a:ext cx="7560000" cy="360"/>
          </a:xfrm>
          <a:custGeom>
            <a:avLst/>
            <a:gdLst/>
            <a:ahLst/>
            <a:rect l="0" t="0" r="r" b="b"/>
            <a:pathLst>
              <a:path fill="none" w="21000" h="1">
                <a:moveTo>
                  <a:pt x="0" y="0"/>
                </a:moveTo>
                <a:lnTo>
                  <a:pt x="21000" y="1"/>
                </a:lnTo>
              </a:path>
            </a:pathLst>
          </a:custGeom>
          <a:ln w="72000">
            <a:solidFill>
              <a:srgbClr val="3465a4"/>
            </a:solidFill>
            <a:round/>
            <a:tailEnd len="med" type="triangle" w="med"/>
          </a:ln>
        </p:spPr>
        <p:txBody>
          <a:bodyPr lIns="90000" rIns="90000" tIns="-44640" bIns="-4464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Line 6"/>
          <p:cNvSpPr/>
          <p:nvPr/>
        </p:nvSpPr>
        <p:spPr>
          <a:xfrm>
            <a:off x="6999840" y="3816000"/>
            <a:ext cx="2160" cy="360000"/>
          </a:xfrm>
          <a:custGeom>
            <a:avLst/>
            <a:gdLst/>
            <a:ahLst/>
            <a:rect l="0" t="0" r="r" b="b"/>
            <a:pathLst>
              <a:path fill="none" w="6" h="1000">
                <a:moveTo>
                  <a:pt x="0" y="1000"/>
                </a:moveTo>
                <a:lnTo>
                  <a:pt x="6" y="0"/>
                </a:lnTo>
              </a:path>
            </a:pathLst>
          </a:custGeom>
          <a:ln w="72000">
            <a:solidFill>
              <a:srgbClr val="3465a4"/>
            </a:solidFill>
            <a:round/>
          </a:ln>
        </p:spPr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Line 7"/>
          <p:cNvSpPr/>
          <p:nvPr/>
        </p:nvSpPr>
        <p:spPr>
          <a:xfrm>
            <a:off x="4409280" y="3816000"/>
            <a:ext cx="1800" cy="360000"/>
          </a:xfrm>
          <a:custGeom>
            <a:avLst/>
            <a:gdLst/>
            <a:ahLst/>
            <a:rect l="0" t="0" r="r" b="b"/>
            <a:pathLst>
              <a:path fill="none" w="5" h="1000">
                <a:moveTo>
                  <a:pt x="0" y="1000"/>
                </a:moveTo>
                <a:lnTo>
                  <a:pt x="5" y="0"/>
                </a:lnTo>
              </a:path>
            </a:pathLst>
          </a:custGeom>
          <a:ln w="72000">
            <a:solidFill>
              <a:srgbClr val="3465a4"/>
            </a:solidFill>
            <a:round/>
          </a:ln>
        </p:spPr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Line 8"/>
          <p:cNvSpPr/>
          <p:nvPr/>
        </p:nvSpPr>
        <p:spPr>
          <a:xfrm>
            <a:off x="1818360" y="3816000"/>
            <a:ext cx="2160" cy="360000"/>
          </a:xfrm>
          <a:custGeom>
            <a:avLst/>
            <a:gdLst/>
            <a:ahLst/>
            <a:rect l="0" t="0" r="r" b="b"/>
            <a:pathLst>
              <a:path fill="none" w="6" h="1000">
                <a:moveTo>
                  <a:pt x="0" y="1000"/>
                </a:moveTo>
                <a:lnTo>
                  <a:pt x="6" y="0"/>
                </a:lnTo>
              </a:path>
            </a:pathLst>
          </a:custGeom>
          <a:ln w="72000">
            <a:solidFill>
              <a:srgbClr val="3465a4"/>
            </a:solidFill>
            <a:round/>
          </a:ln>
        </p:spPr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9"/>
          <p:cNvSpPr/>
          <p:nvPr/>
        </p:nvSpPr>
        <p:spPr>
          <a:xfrm>
            <a:off x="1602000" y="4176000"/>
            <a:ext cx="53748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10"/>
          <p:cNvSpPr/>
          <p:nvPr/>
        </p:nvSpPr>
        <p:spPr>
          <a:xfrm>
            <a:off x="4014000" y="4176000"/>
            <a:ext cx="8254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11"/>
          <p:cNvSpPr/>
          <p:nvPr/>
        </p:nvSpPr>
        <p:spPr>
          <a:xfrm>
            <a:off x="6678000" y="4176000"/>
            <a:ext cx="8254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2000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12"/>
          <p:cNvSpPr/>
          <p:nvPr/>
        </p:nvSpPr>
        <p:spPr>
          <a:xfrm>
            <a:off x="7290000" y="4176000"/>
            <a:ext cx="8254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2023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2692800" y="3348360"/>
            <a:ext cx="382680" cy="52740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1581840" y="3378240"/>
            <a:ext cx="485640" cy="338400"/>
          </a:xfrm>
          <a:prstGeom prst="rect">
            <a:avLst/>
          </a:prstGeom>
          <a:ln w="0">
            <a:noFill/>
          </a:ln>
        </p:spPr>
      </p:pic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4541760" y="3420000"/>
            <a:ext cx="730080" cy="393480"/>
          </a:xfrm>
          <a:prstGeom prst="rect">
            <a:avLst/>
          </a:prstGeom>
          <a:ln w="0">
            <a:noFill/>
          </a:ln>
        </p:spPr>
      </p:pic>
      <p:sp>
        <p:nvSpPr>
          <p:cNvPr id="171" name="Line 13"/>
          <p:cNvSpPr/>
          <p:nvPr/>
        </p:nvSpPr>
        <p:spPr>
          <a:xfrm>
            <a:off x="5847840" y="3816000"/>
            <a:ext cx="2160" cy="360000"/>
          </a:xfrm>
          <a:custGeom>
            <a:avLst/>
            <a:gdLst/>
            <a:ahLst/>
            <a:rect l="0" t="0" r="r" b="b"/>
            <a:pathLst>
              <a:path fill="none" w="6" h="1000">
                <a:moveTo>
                  <a:pt x="0" y="1000"/>
                </a:moveTo>
                <a:lnTo>
                  <a:pt x="6" y="0"/>
                </a:lnTo>
              </a:path>
            </a:pathLst>
          </a:custGeom>
          <a:ln w="72000">
            <a:solidFill>
              <a:srgbClr val="ff0000"/>
            </a:solidFill>
            <a:round/>
          </a:ln>
        </p:spPr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Line 14"/>
          <p:cNvSpPr/>
          <p:nvPr/>
        </p:nvSpPr>
        <p:spPr>
          <a:xfrm>
            <a:off x="6603840" y="3816000"/>
            <a:ext cx="2160" cy="360000"/>
          </a:xfrm>
          <a:custGeom>
            <a:avLst/>
            <a:gdLst/>
            <a:ahLst/>
            <a:rect l="0" t="0" r="r" b="b"/>
            <a:pathLst>
              <a:path fill="none" w="6" h="1000">
                <a:moveTo>
                  <a:pt x="0" y="1000"/>
                </a:moveTo>
                <a:lnTo>
                  <a:pt x="6" y="0"/>
                </a:lnTo>
              </a:path>
            </a:pathLst>
          </a:custGeom>
          <a:ln w="72000">
            <a:solidFill>
              <a:srgbClr val="ff0000"/>
            </a:solidFill>
            <a:round/>
          </a:ln>
        </p:spPr>
        <p:txBody>
          <a:bodyPr lIns="90000" rIns="90000" tIns="45000" bIns="45000" anchor="t" anchorCtr="1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15"/>
          <p:cNvSpPr/>
          <p:nvPr/>
        </p:nvSpPr>
        <p:spPr>
          <a:xfrm>
            <a:off x="5369760" y="3420000"/>
            <a:ext cx="110808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Montaigne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CustomShape 16"/>
          <p:cNvSpPr/>
          <p:nvPr/>
        </p:nvSpPr>
        <p:spPr>
          <a:xfrm>
            <a:off x="6486120" y="3420000"/>
            <a:ext cx="251172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L’enseignement pour tous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17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18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B9D3766-1A38-4EE1-AAF5-666511D49C48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4"/>
          <a:stretch/>
        </p:blipFill>
        <p:spPr>
          <a:xfrm>
            <a:off x="7380000" y="1080000"/>
            <a:ext cx="120348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609480" y="51480"/>
            <a:ext cx="821988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Additionner, n’est pas si simple ...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720000" y="804240"/>
            <a:ext cx="8100000" cy="243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Sachant que la livre était la monnaie avant l’Euro et le Franc et que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une livre vaut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20 sols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 sol vaut </a:t>
            </a: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12 deniers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combien font :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12 livres 7 sols et 10 deniers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5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+  43 livres 17 sols et 9 deniers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720000" y="3252240"/>
            <a:ext cx="8277120" cy="81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272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  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=  56 livres 5 sols et 7 deniers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720000" y="3936240"/>
            <a:ext cx="8277120" cy="81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272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Difficile à la plume, plus facile au boulier ou avec l’abaque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Shape 5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Shape 6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37182D6-8E57-4B15-A010-7F56C998005A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/>
          <p:nvPr/>
        </p:nvSpPr>
        <p:spPr>
          <a:xfrm>
            <a:off x="2340000" y="1979640"/>
            <a:ext cx="5574600" cy="22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Un exemple sur le boulier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57  + 68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1077480" y="51480"/>
            <a:ext cx="712476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Les tâches pour « additionner » 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Shape 3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Shape 4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AF665A9-7DA3-4101-9B23-C8B042D768BD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369520" y="4112280"/>
            <a:ext cx="44179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http://aventureducalcul.fr?app=bouliervirtuel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Picture 2" descr=""/>
          <p:cNvPicPr/>
          <p:nvPr/>
        </p:nvPicPr>
        <p:blipFill>
          <a:blip r:embed="rId2"/>
          <a:stretch/>
        </p:blipFill>
        <p:spPr>
          <a:xfrm>
            <a:off x="1616040" y="735480"/>
            <a:ext cx="5865480" cy="3366720"/>
          </a:xfrm>
          <a:prstGeom prst="rect">
            <a:avLst/>
          </a:prstGeom>
          <a:ln w="0">
            <a:noFill/>
          </a:ln>
        </p:spPr>
      </p:pic>
      <p:sp>
        <p:nvSpPr>
          <p:cNvPr id="190" name="TextShape 2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3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DA5FDA0-AC06-4B68-BD6D-67C57501C0B0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/>
          <p:nvPr/>
        </p:nvSpPr>
        <p:spPr>
          <a:xfrm>
            <a:off x="2340000" y="1979640"/>
            <a:ext cx="6294600" cy="22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6000"/>
          </a:bodyPr>
          <a:p>
            <a:pPr marL="315000" indent="-314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</a:rPr>
              <a:t>D’abord, remettre à zéro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15000" indent="-314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</a:rPr>
              <a:t>Poser 1 nombre puis le 2ème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15000" indent="-314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</a:rPr>
              <a:t>Les cumuler  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15000" indent="-314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</a:rPr>
              <a:t>Reporter les retenues</a:t>
            </a:r>
            <a:endParaRPr b="0" lang="fr-FR" sz="2600" spc="-1" strike="noStrike">
              <a:solidFill>
                <a:srgbClr val="000000"/>
              </a:solidFill>
              <a:latin typeface="Arial"/>
            </a:endParaRPr>
          </a:p>
          <a:p>
            <a:pPr marL="315000" indent="-3146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600" spc="-1" strike="noStrike">
                <a:solidFill>
                  <a:srgbClr val="000000"/>
                </a:solidFill>
                <a:latin typeface="Calibri"/>
              </a:rPr>
              <a:t>Afficher le résultat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1077480" y="51480"/>
            <a:ext cx="7124760" cy="8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Les tâches pour « additionner » 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Shape 3"/>
          <p:cNvSpPr/>
          <p:nvPr/>
        </p:nvSpPr>
        <p:spPr>
          <a:xfrm>
            <a:off x="3124080" y="4767120"/>
            <a:ext cx="288576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http://aventureducalcul.fr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Shape 4"/>
          <p:cNvSpPr/>
          <p:nvPr/>
        </p:nvSpPr>
        <p:spPr>
          <a:xfrm>
            <a:off x="6553080" y="4767120"/>
            <a:ext cx="21240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24A086D-1647-4E0E-943F-F5133F8B192D}" type="slidenum">
              <a:rPr b="0" lang="fr-BE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12713</TotalTime>
  <Application>LibreOffice/7.5.4.2$Windows_X86_64 LibreOffice_project/36ccfdc35048b057fd9854c757a8b67ec53977b6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2023-10-02T20:36:49Z</dcterms:created>
  <dc:creator>Pierre Huguet</dc:creator>
  <dc:description/>
  <dc:language>fr-FR</dc:language>
  <cp:lastModifiedBy/>
  <cp:lastPrinted>2023-11-05T14:41:53Z</cp:lastPrinted>
  <dcterms:modified xsi:type="dcterms:W3CDTF">2023-12-08T09:43:55Z</dcterms:modified>
  <cp:revision>484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2</vt:r8>
  </property>
  <property fmtid="{D5CDD505-2E9C-101B-9397-08002B2CF9AE}" pid="3" name="PresentationFormat">
    <vt:lpwstr>Affichage à l'écran (16:9)</vt:lpwstr>
  </property>
  <property fmtid="{D5CDD505-2E9C-101B-9397-08002B2CF9AE}" pid="4" name="Slides">
    <vt:r8>69</vt:r8>
  </property>
</Properties>
</file>