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_rels/presentation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media/image1.gif" ContentType="image/gif"/>
  <Override PartName="/ppt/media/image4.png" ContentType="image/png"/>
  <Override PartName="/ppt/media/image2.jpeg" ContentType="image/jpeg"/>
  <Override PartName="/ppt/media/image15.jpeg" ContentType="image/jpeg"/>
  <Override PartName="/ppt/media/image12.png" ContentType="image/png"/>
  <Override PartName="/ppt/media/image7.png" ContentType="image/png"/>
  <Override PartName="/ppt/media/image19.jpeg" ContentType="image/jpeg"/>
  <Override PartName="/ppt/media/image3.png" ContentType="image/png"/>
  <Override PartName="/ppt/media/image5.png" ContentType="image/png"/>
  <Override PartName="/ppt/media/image17.jpeg" ContentType="image/jpeg"/>
  <Override PartName="/ppt/media/image6.png" ContentType="image/png"/>
  <Override PartName="/ppt/media/image11.png" ContentType="image/png"/>
  <Override PartName="/ppt/media/image8.png" ContentType="image/png"/>
  <Override PartName="/ppt/media/image13.png" ContentType="image/png"/>
  <Override PartName="/ppt/media/image9.png" ContentType="image/png"/>
  <Override PartName="/ppt/media/image10.jpeg" ContentType="image/jpeg"/>
  <Override PartName="/ppt/media/image14.jpeg" ContentType="image/jpeg"/>
  <Override PartName="/ppt/media/image16.png" ContentType="image/png"/>
  <Override PartName="/ppt/media/image18.jpeg" ContentType="image/jpeg"/>
  <Override PartName="/ppt/media/image20.png" ContentType="image/png"/>
  <Override PartName="/ppt/media/image21.jpe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9144000" cy="51435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CE86DB0-3C09-4077-858D-77F8824773C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E22F7AB-9AC8-4257-9903-01B7BEB039A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D50413B-CF07-4B2E-9A8B-887E8F126BC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F1A9B73-F05B-4911-BB01-39768CBB38B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8528FE0-B833-47A4-B6F9-923412AABB7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B94B27F-9340-4502-AF56-5DE237EBCBE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F5A85A6-2D47-4D55-8980-0BF6CF58C9E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B0083F8-D412-42F9-A9F7-88E971C5148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8B2E1BD-B14C-4C42-B61B-D0A4CB3C725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B5EEC5B-7C15-4657-9BD1-D71EDEA516A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C80AD49-76D3-4046-AD18-DA6EBD73BA5A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915B3A8-7B0C-44EF-873B-274AFDAAEB64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795B0358-E7BD-4331-AAAD-437EE7F6E73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ACC45AAA-DA30-4EEC-96E5-CC750A48F00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190B6A99-D2AC-4515-A890-62046915812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CBC93E2C-6E39-4A8D-908F-4103C726A21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5BE10978-8212-4FD3-9B63-4DEC03F14F5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CFD5BD69-82C7-4B00-80FE-9E7515B07272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AD7DA390-A151-4F69-AB23-B882094F4E7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ECEF3281-E2C1-448A-82B5-5FF6D07F324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429F1771-5E48-4B9A-BF08-F3AD28E41EC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0F47879B-426D-4E86-AADF-68D2465D10E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69FA9C36-726E-448F-8DC7-C3942A1C30A1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3F317305-2D04-4DCB-A221-2A90F3C87310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gif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gif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gif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.gif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Image 6" descr=""/>
          <p:cNvPicPr/>
          <p:nvPr/>
        </p:nvPicPr>
        <p:blipFill>
          <a:blip r:embed="rId2"/>
          <a:stretch/>
        </p:blipFill>
        <p:spPr>
          <a:xfrm>
            <a:off x="8460360" y="123480"/>
            <a:ext cx="494280" cy="644040"/>
          </a:xfrm>
          <a:prstGeom prst="rect">
            <a:avLst/>
          </a:prstGeom>
          <a:ln w="0"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fr-FR" sz="4400" spc="-1" strike="noStrike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865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</a:rPr>
              <a:t>Second niveau de plan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</a:rPr>
              <a:t>Troisième niveau de plan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Quatrième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Cinquième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Sixième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Septième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6" descr=""/>
          <p:cNvPicPr/>
          <p:nvPr/>
        </p:nvPicPr>
        <p:blipFill>
          <a:blip r:embed="rId2"/>
          <a:stretch/>
        </p:blipFill>
        <p:spPr>
          <a:xfrm>
            <a:off x="8460360" y="123480"/>
            <a:ext cx="494280" cy="644040"/>
          </a:xfrm>
          <a:prstGeom prst="rect">
            <a:avLst/>
          </a:prstGeom>
          <a:ln w="0"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fr-FR" sz="4400" spc="-1" strike="noStrike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865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</a:rPr>
              <a:t>Second niveau de plan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</a:rPr>
              <a:t>Troisième niveau de plan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Quatrième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Cinquième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Sixième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Septième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Image 6" descr=""/>
          <p:cNvPicPr/>
          <p:nvPr/>
        </p:nvPicPr>
        <p:blipFill>
          <a:blip r:embed="rId2"/>
          <a:stretch/>
        </p:blipFill>
        <p:spPr>
          <a:xfrm>
            <a:off x="8460360" y="123480"/>
            <a:ext cx="503640" cy="653400"/>
          </a:xfrm>
          <a:prstGeom prst="rect">
            <a:avLst/>
          </a:prstGeom>
          <a:ln w="0">
            <a:noFill/>
          </a:ln>
        </p:spPr>
      </p:pic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fr-FR" sz="4400" spc="-1" strike="noStrike">
                <a:solidFill>
                  <a:srgbClr val="000000"/>
                </a:solidFill>
                <a:latin typeface="Calibri"/>
              </a:rPr>
              <a:t>Cliquez pour modifier le style du titre</a:t>
            </a:r>
            <a:endParaRPr b="0" lang="fr-FR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57200" y="1200240"/>
            <a:ext cx="8229240" cy="3394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432000" indent="-324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</a:rPr>
              <a:t>Cliquez pour modifier les styles du texte du masque</a:t>
            </a:r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Deuxième niveau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</a:rPr>
              <a:t>Troisième niveau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Quatrième niveau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Cinquième niveau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dt" idx="1"/>
          </p:nvPr>
        </p:nvSpPr>
        <p:spPr>
          <a:xfrm>
            <a:off x="457200" y="4767120"/>
            <a:ext cx="2133360" cy="27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defRPr b="0" lang="fr-FR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fr-FR" sz="1200" spc="-1" strike="noStrike">
                <a:solidFill>
                  <a:srgbClr val="8b8b8b"/>
                </a:solidFill>
                <a:latin typeface="Calibri"/>
              </a:rPr>
              <a:t>&lt;date/heure&gt;</a:t>
            </a:r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ftr" idx="2"/>
          </p:nvPr>
        </p:nvSpPr>
        <p:spPr>
          <a:xfrm>
            <a:off x="3124080" y="4767120"/>
            <a:ext cx="2895120" cy="27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defRPr b="0" lang="fr-FR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b="0" lang="fr-FR" sz="1200" spc="-1" strike="noStrike">
                <a:solidFill>
                  <a:srgbClr val="8b8b8b"/>
                </a:solidFill>
                <a:latin typeface="Calibri"/>
              </a:rPr>
              <a:t>&lt;pied de page&gt;</a:t>
            </a:r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sldNum" idx="3"/>
          </p:nvPr>
        </p:nvSpPr>
        <p:spPr>
          <a:xfrm>
            <a:off x="6553080" y="4767120"/>
            <a:ext cx="2133360" cy="27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fr-BE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4277186-0100-4DC2-B1E9-16F44FFB86A0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age 6" descr=""/>
          <p:cNvPicPr/>
          <p:nvPr/>
        </p:nvPicPr>
        <p:blipFill>
          <a:blip r:embed="rId2"/>
          <a:stretch/>
        </p:blipFill>
        <p:spPr>
          <a:xfrm>
            <a:off x="8460360" y="123480"/>
            <a:ext cx="503280" cy="653040"/>
          </a:xfrm>
          <a:prstGeom prst="rect">
            <a:avLst/>
          </a:prstGeom>
          <a:ln w="0">
            <a:noFill/>
          </a:ln>
        </p:spPr>
      </p:pic>
      <p:sp>
        <p:nvSpPr>
          <p:cNvPr id="121" name="PlaceHolder 1"/>
          <p:cNvSpPr>
            <a:spLocks noGrp="1"/>
          </p:cNvSpPr>
          <p:nvPr>
            <p:ph type="ftr" idx="4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fr-FR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pc="-1" strike="noStrike">
                <a:solidFill>
                  <a:srgbClr val="8b8b8b"/>
                </a:solidFill>
                <a:latin typeface="Calibri"/>
              </a:rPr>
              <a:t>&lt;pied de page&gt;</a:t>
            </a:r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sldNum" idx="5"/>
          </p:nvPr>
        </p:nvSpPr>
        <p:spPr>
          <a:xfrm>
            <a:off x="6553080" y="4767120"/>
            <a:ext cx="2133000" cy="27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BE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C73A67E-FBB6-4E62-84AB-BF1E44733383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dt" idx="6"/>
          </p:nvPr>
        </p:nvSpPr>
        <p:spPr>
          <a:xfrm>
            <a:off x="457200" y="4767120"/>
            <a:ext cx="2133000" cy="27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&lt;date/heure&gt;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fr-FR" sz="4400" spc="-1" strike="noStrike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865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</a:rPr>
              <a:t>Second niveau de plan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</a:rPr>
              <a:t>Troisième niveau de plan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Quatrième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Cinquième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Sixième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Septième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hyperlink" Target="http://aventureducalcul.fr/" TargetMode="External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jpe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slideLayout" Target="../slideLayouts/slideLayout3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5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11.pn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3.png"/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0.jpeg"/><Relationship Id="rId6" Type="http://schemas.openxmlformats.org/officeDocument/2006/relationships/image" Target="../media/image16.png"/><Relationship Id="rId7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Shape 1"/>
          <p:cNvSpPr/>
          <p:nvPr/>
        </p:nvSpPr>
        <p:spPr>
          <a:xfrm>
            <a:off x="685800" y="1275480"/>
            <a:ext cx="7762680" cy="109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4400" spc="-1" strike="noStrike">
                <a:solidFill>
                  <a:srgbClr val="000000"/>
                </a:solidFill>
                <a:latin typeface="Calibri"/>
              </a:rPr>
              <a:t>Multiplier les Multiplications</a:t>
            </a:r>
            <a:br>
              <a:rPr sz="1800"/>
            </a:b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TextShape 2"/>
          <p:cNvSpPr/>
          <p:nvPr/>
        </p:nvSpPr>
        <p:spPr>
          <a:xfrm>
            <a:off x="1371600" y="2715840"/>
            <a:ext cx="6391080" cy="130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algn="ctr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fr-FR" sz="3200" spc="-1" strike="noStrike">
                <a:solidFill>
                  <a:srgbClr val="8b8b8b"/>
                </a:solidFill>
                <a:latin typeface="Calibri"/>
              </a:rPr>
              <a:t>Yves Serra, Pierre Huguet</a:t>
            </a:r>
            <a:br>
              <a:rPr sz="1800"/>
            </a:br>
            <a:r>
              <a:rPr b="0" lang="fr-FR" sz="2600" spc="-1" strike="noStrike">
                <a:solidFill>
                  <a:srgbClr val="8b8b8b"/>
                </a:solidFill>
                <a:latin typeface="Calibri"/>
              </a:rPr>
              <a:t> École Chappe</a:t>
            </a:r>
            <a:endParaRPr b="0" lang="fr-FR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TextShape 3"/>
          <p:cNvSpPr/>
          <p:nvPr/>
        </p:nvSpPr>
        <p:spPr>
          <a:xfrm>
            <a:off x="539640" y="4767120"/>
            <a:ext cx="791100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1200" spc="-1" strike="noStrike">
                <a:solidFill>
                  <a:srgbClr val="8b8b8b"/>
                </a:solidFill>
                <a:latin typeface="Calibri"/>
              </a:rPr>
              <a:t>http://aventureducalcul.fr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CustomShape 4"/>
          <p:cNvSpPr/>
          <p:nvPr/>
        </p:nvSpPr>
        <p:spPr>
          <a:xfrm>
            <a:off x="2950200" y="3844440"/>
            <a:ext cx="363600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site web : </a:t>
            </a:r>
            <a:r>
              <a:rPr b="0" lang="fr-FR" sz="1800" spc="-1" strike="noStrike" u="sng">
                <a:solidFill>
                  <a:srgbClr val="0000ff"/>
                </a:solidFill>
                <a:uFillTx/>
                <a:latin typeface="Calibri"/>
                <a:ea typeface="DejaVu Sans"/>
                <a:hlinkClick r:id="rId1"/>
              </a:rPr>
              <a:t>http://aventureducalcul.fr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TextShape 6"/>
          <p:cNvSpPr/>
          <p:nvPr/>
        </p:nvSpPr>
        <p:spPr>
          <a:xfrm>
            <a:off x="6553080" y="4767120"/>
            <a:ext cx="212400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D1D77BA1-0113-4F44-AB7A-C8F5E9D1528F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CustomShape 6"/>
          <p:cNvSpPr/>
          <p:nvPr/>
        </p:nvSpPr>
        <p:spPr>
          <a:xfrm>
            <a:off x="1620000" y="239760"/>
            <a:ext cx="6300000" cy="48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Et  de nombreuses autres méthodes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2" name="" descr=""/>
          <p:cNvPicPr/>
          <p:nvPr/>
        </p:nvPicPr>
        <p:blipFill>
          <a:blip r:embed="rId1"/>
          <a:stretch/>
        </p:blipFill>
        <p:spPr>
          <a:xfrm>
            <a:off x="969480" y="1171440"/>
            <a:ext cx="2520720" cy="2500560"/>
          </a:xfrm>
          <a:prstGeom prst="rect">
            <a:avLst/>
          </a:prstGeom>
          <a:ln w="0">
            <a:noFill/>
          </a:ln>
        </p:spPr>
      </p:pic>
      <p:pic>
        <p:nvPicPr>
          <p:cNvPr id="323" name="" descr=""/>
          <p:cNvPicPr/>
          <p:nvPr/>
        </p:nvPicPr>
        <p:blipFill>
          <a:blip r:embed="rId2"/>
          <a:stretch/>
        </p:blipFill>
        <p:spPr>
          <a:xfrm>
            <a:off x="4644000" y="1047960"/>
            <a:ext cx="3600000" cy="2732040"/>
          </a:xfrm>
          <a:prstGeom prst="rect">
            <a:avLst/>
          </a:prstGeom>
          <a:ln w="0">
            <a:noFill/>
          </a:ln>
        </p:spPr>
      </p:pic>
      <p:sp>
        <p:nvSpPr>
          <p:cNvPr id="324" name=""/>
          <p:cNvSpPr txBox="1"/>
          <p:nvPr/>
        </p:nvSpPr>
        <p:spPr>
          <a:xfrm>
            <a:off x="6377400" y="1047960"/>
            <a:ext cx="26748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7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"/>
          <p:cNvSpPr/>
          <p:nvPr/>
        </p:nvSpPr>
        <p:spPr>
          <a:xfrm>
            <a:off x="6448680" y="1366200"/>
            <a:ext cx="0" cy="183564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"/>
          <p:cNvSpPr/>
          <p:nvPr/>
        </p:nvSpPr>
        <p:spPr>
          <a:xfrm>
            <a:off x="4934160" y="3202200"/>
            <a:ext cx="1514520" cy="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-63000" bIns="-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7" name=""/>
          <p:cNvSpPr txBox="1"/>
          <p:nvPr/>
        </p:nvSpPr>
        <p:spPr>
          <a:xfrm>
            <a:off x="4649040" y="3094200"/>
            <a:ext cx="26748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8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"/>
          <p:cNvSpPr/>
          <p:nvPr/>
        </p:nvSpPr>
        <p:spPr>
          <a:xfrm flipH="1">
            <a:off x="6363000" y="3140280"/>
            <a:ext cx="142560" cy="16452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"/>
          <p:cNvSpPr txBox="1"/>
          <p:nvPr/>
        </p:nvSpPr>
        <p:spPr>
          <a:xfrm>
            <a:off x="7108200" y="2501640"/>
            <a:ext cx="4878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56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"/>
          <p:cNvSpPr/>
          <p:nvPr/>
        </p:nvSpPr>
        <p:spPr>
          <a:xfrm flipH="1">
            <a:off x="6898680" y="2664360"/>
            <a:ext cx="176040" cy="12168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58680" bIns="5868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"/>
          <p:cNvSpPr/>
          <p:nvPr/>
        </p:nvSpPr>
        <p:spPr>
          <a:xfrm flipH="1">
            <a:off x="6635880" y="2849040"/>
            <a:ext cx="167040" cy="13536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CustomShape 2"/>
          <p:cNvSpPr/>
          <p:nvPr/>
        </p:nvSpPr>
        <p:spPr>
          <a:xfrm>
            <a:off x="609480" y="51480"/>
            <a:ext cx="8219880" cy="84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Multiplications exercices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3" name="TextShape 5"/>
          <p:cNvSpPr/>
          <p:nvPr/>
        </p:nvSpPr>
        <p:spPr>
          <a:xfrm>
            <a:off x="3124080" y="4767120"/>
            <a:ext cx="288576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1200" spc="-1" strike="noStrike">
                <a:solidFill>
                  <a:srgbClr val="8b8b8b"/>
                </a:solidFill>
                <a:latin typeface="Calibri"/>
              </a:rPr>
              <a:t>http://aventureducalcul.fr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TextShape 6"/>
          <p:cNvSpPr/>
          <p:nvPr/>
        </p:nvSpPr>
        <p:spPr>
          <a:xfrm>
            <a:off x="6553080" y="4767120"/>
            <a:ext cx="212400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FC8B747C-3662-46A8-85D6-26CD212514BE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"/>
          <p:cNvSpPr txBox="1"/>
          <p:nvPr/>
        </p:nvSpPr>
        <p:spPr>
          <a:xfrm>
            <a:off x="900000" y="1421640"/>
            <a:ext cx="7200000" cy="3160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15000"/>
              </a:lnSpc>
            </a:pPr>
            <a:r>
              <a:rPr b="0" lang="fr-FR" sz="2600" spc="-1" strike="noStrike">
                <a:solidFill>
                  <a:srgbClr val="000000"/>
                </a:solidFill>
                <a:latin typeface="Calibri"/>
              </a:rPr>
              <a:t>Pour les présentations : 365 x 76 = 27740</a:t>
            </a:r>
            <a:endParaRPr b="0" lang="fr-FR" sz="2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</a:pP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fr-FR" sz="2600" spc="-1" strike="noStrike">
                <a:solidFill>
                  <a:srgbClr val="000000"/>
                </a:solidFill>
                <a:latin typeface="Calibri"/>
              </a:rPr>
              <a:t>Puis une plus simple : 52 x 37 = 1924 faite ensemble</a:t>
            </a:r>
            <a:endParaRPr b="0" lang="fr-FR" sz="2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</a:pPr>
            <a:endParaRPr b="0" lang="fr-FR" sz="2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fr-FR" sz="2600" spc="-1" strike="noStrike">
                <a:solidFill>
                  <a:srgbClr val="000000"/>
                </a:solidFill>
                <a:latin typeface="Calibri"/>
              </a:rPr>
              <a:t>Puis une équivalente par les élèves : 48 x 29 = 1392</a:t>
            </a:r>
            <a:endParaRPr b="0" lang="fr-FR" sz="2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</a:pPr>
            <a:endParaRPr b="0" lang="fr-FR" sz="2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fr-FR" sz="2600" spc="-1" strike="noStrike">
                <a:solidFill>
                  <a:srgbClr val="000000"/>
                </a:solidFill>
                <a:latin typeface="Calibri"/>
              </a:rPr>
              <a:t>Puis  542 x 39 = 21 138</a:t>
            </a:r>
            <a:endParaRPr b="0" lang="fr-FR" sz="2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</a:pPr>
            <a:endParaRPr b="0" lang="fr-FR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roupe 62"/>
          <p:cNvGrpSpPr/>
          <p:nvPr/>
        </p:nvGrpSpPr>
        <p:grpSpPr>
          <a:xfrm>
            <a:off x="-1692720" y="-20520"/>
            <a:ext cx="11232360" cy="7488000"/>
            <a:chOff x="-1692720" y="-20520"/>
            <a:chExt cx="11232360" cy="7488000"/>
          </a:xfrm>
        </p:grpSpPr>
        <p:pic>
          <p:nvPicPr>
            <p:cNvPr id="168" name="Picture 5" descr="Carte du monde png carte du monde transparente arrière-plan image 1"/>
            <p:cNvPicPr/>
            <p:nvPr/>
          </p:nvPicPr>
          <p:blipFill>
            <a:blip r:embed="rId1"/>
            <a:stretch/>
          </p:blipFill>
          <p:spPr>
            <a:xfrm>
              <a:off x="-1692720" y="-20520"/>
              <a:ext cx="11232360" cy="7488000"/>
            </a:xfrm>
            <a:prstGeom prst="rect">
              <a:avLst/>
            </a:prstGeom>
            <a:ln w="0">
              <a:noFill/>
            </a:ln>
          </p:spPr>
        </p:pic>
        <p:cxnSp>
          <p:nvCxnSpPr>
            <p:cNvPr id="169" name="Connecteur droit 12"/>
            <p:cNvCxnSpPr/>
            <p:nvPr/>
          </p:nvCxnSpPr>
          <p:spPr>
            <a:xfrm>
              <a:off x="2133720" y="2077920"/>
              <a:ext cx="1605600" cy="741240"/>
            </a:xfrm>
            <a:prstGeom prst="straightConnector1">
              <a:avLst/>
            </a:prstGeom>
            <a:ln w="12600">
              <a:solidFill>
                <a:srgbClr val="ff0000"/>
              </a:solidFill>
              <a:round/>
              <a:tailEnd len="med" type="triangle" w="med"/>
            </a:ln>
          </p:spPr>
        </p:cxnSp>
        <p:cxnSp>
          <p:nvCxnSpPr>
            <p:cNvPr id="170" name="Connecteur droit 14"/>
            <p:cNvCxnSpPr>
              <a:stCxn id="171" idx="1"/>
            </p:cNvCxnSpPr>
            <p:nvPr/>
          </p:nvCxnSpPr>
          <p:spPr>
            <a:xfrm flipH="1" flipV="1">
              <a:off x="6022440" y="3723840"/>
              <a:ext cx="782280" cy="111960"/>
            </a:xfrm>
            <a:prstGeom prst="straightConnector1">
              <a:avLst/>
            </a:prstGeom>
            <a:ln w="12600">
              <a:solidFill>
                <a:srgbClr val="ff0000"/>
              </a:solidFill>
              <a:round/>
              <a:tailEnd len="med" type="triangle" w="med"/>
            </a:ln>
          </p:spPr>
        </p:cxnSp>
        <p:cxnSp>
          <p:nvCxnSpPr>
            <p:cNvPr id="172" name="Connecteur droit 15"/>
            <p:cNvCxnSpPr>
              <a:stCxn id="173" idx="-1"/>
            </p:cNvCxnSpPr>
            <p:nvPr/>
          </p:nvCxnSpPr>
          <p:spPr>
            <a:xfrm flipV="1">
              <a:off x="3381840" y="3373920"/>
              <a:ext cx="1372680" cy="1101600"/>
            </a:xfrm>
            <a:prstGeom prst="straightConnector1">
              <a:avLst/>
            </a:prstGeom>
            <a:ln w="12600">
              <a:solidFill>
                <a:srgbClr val="ff0000"/>
              </a:solidFill>
              <a:round/>
              <a:tailEnd len="med" type="triangle" w="med"/>
            </a:ln>
          </p:spPr>
        </p:cxnSp>
        <p:cxnSp>
          <p:nvCxnSpPr>
            <p:cNvPr id="174" name="Connecteur droit 16"/>
            <p:cNvCxnSpPr>
              <a:stCxn id="173" idx="3"/>
            </p:cNvCxnSpPr>
            <p:nvPr/>
          </p:nvCxnSpPr>
          <p:spPr>
            <a:xfrm flipV="1">
              <a:off x="3381840" y="3312360"/>
              <a:ext cx="365400" cy="1163160"/>
            </a:xfrm>
            <a:prstGeom prst="straightConnector1">
              <a:avLst/>
            </a:prstGeom>
            <a:ln w="12600">
              <a:solidFill>
                <a:srgbClr val="ff0000"/>
              </a:solidFill>
              <a:round/>
              <a:tailEnd len="med" type="triangle" w="med"/>
            </a:ln>
          </p:spPr>
        </p:cxnSp>
        <p:sp>
          <p:nvSpPr>
            <p:cNvPr id="175" name="Forme libre 2"/>
            <p:cNvSpPr/>
            <p:nvPr/>
          </p:nvSpPr>
          <p:spPr>
            <a:xfrm>
              <a:off x="3477600" y="2820240"/>
              <a:ext cx="2553120" cy="870120"/>
            </a:xfrm>
            <a:custGeom>
              <a:avLst/>
              <a:gdLst>
                <a:gd name="textAreaLeft" fmla="*/ 0 w 2553120"/>
                <a:gd name="textAreaRight" fmla="*/ 2553840 w 2553120"/>
                <a:gd name="textAreaTop" fmla="*/ 0 h 870120"/>
                <a:gd name="textAreaBottom" fmla="*/ 870840 h 870120"/>
              </a:gdLst>
              <a:ahLst/>
              <a:rect l="textAreaLeft" t="textAreaTop" r="textAreaRight" b="textAreaBottom"/>
              <a:pathLst>
                <a:path w="2979440" h="1016000">
                  <a:moveTo>
                    <a:pt x="2979440" y="1016000"/>
                  </a:moveTo>
                  <a:cubicBezTo>
                    <a:pt x="2927370" y="958850"/>
                    <a:pt x="2875300" y="901700"/>
                    <a:pt x="2786400" y="843280"/>
                  </a:cubicBezTo>
                  <a:cubicBezTo>
                    <a:pt x="2697500" y="784860"/>
                    <a:pt x="2584047" y="718820"/>
                    <a:pt x="2446040" y="665480"/>
                  </a:cubicBezTo>
                  <a:cubicBezTo>
                    <a:pt x="2308033" y="612140"/>
                    <a:pt x="2097213" y="544407"/>
                    <a:pt x="1958360" y="523240"/>
                  </a:cubicBezTo>
                  <a:cubicBezTo>
                    <a:pt x="1819507" y="502073"/>
                    <a:pt x="1713673" y="513080"/>
                    <a:pt x="1612920" y="538480"/>
                  </a:cubicBezTo>
                  <a:cubicBezTo>
                    <a:pt x="1512167" y="563880"/>
                    <a:pt x="1441047" y="642620"/>
                    <a:pt x="1353840" y="675640"/>
                  </a:cubicBezTo>
                  <a:cubicBezTo>
                    <a:pt x="1266633" y="708660"/>
                    <a:pt x="1225147" y="733213"/>
                    <a:pt x="1089680" y="736600"/>
                  </a:cubicBezTo>
                  <a:cubicBezTo>
                    <a:pt x="954213" y="739987"/>
                    <a:pt x="707833" y="719667"/>
                    <a:pt x="541040" y="695960"/>
                  </a:cubicBezTo>
                  <a:cubicBezTo>
                    <a:pt x="374247" y="672253"/>
                    <a:pt x="178667" y="638387"/>
                    <a:pt x="88920" y="594360"/>
                  </a:cubicBezTo>
                  <a:cubicBezTo>
                    <a:pt x="-827" y="550333"/>
                    <a:pt x="-5060" y="500380"/>
                    <a:pt x="2560" y="431800"/>
                  </a:cubicBezTo>
                  <a:cubicBezTo>
                    <a:pt x="10180" y="363220"/>
                    <a:pt x="88920" y="245533"/>
                    <a:pt x="134640" y="182880"/>
                  </a:cubicBezTo>
                  <a:cubicBezTo>
                    <a:pt x="180360" y="120227"/>
                    <a:pt x="248093" y="86360"/>
                    <a:pt x="276880" y="55880"/>
                  </a:cubicBezTo>
                  <a:cubicBezTo>
                    <a:pt x="305667" y="25400"/>
                    <a:pt x="306513" y="12700"/>
                    <a:pt x="307360" y="0"/>
                  </a:cubicBezTo>
                </a:path>
              </a:pathLst>
            </a:custGeom>
            <a:noFill/>
            <a:ln w="12600">
              <a:solidFill>
                <a:srgbClr val="3a5f8b"/>
              </a:solidFill>
              <a:prstDash val="sysDash"/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fr-FR" sz="1800" spc="-1" strike="noStrike">
                <a:solidFill>
                  <a:schemeClr val="lt1"/>
                </a:solidFill>
                <a:latin typeface="Calibri"/>
                <a:ea typeface="DejaVu Sans"/>
              </a:endParaRPr>
            </a:p>
          </p:txBody>
        </p:sp>
      </p:grpSp>
      <p:sp>
        <p:nvSpPr>
          <p:cNvPr id="173" name="Rectangle 7"/>
          <p:cNvSpPr/>
          <p:nvPr/>
        </p:nvSpPr>
        <p:spPr>
          <a:xfrm>
            <a:off x="1188000" y="4227840"/>
            <a:ext cx="2193840" cy="495000"/>
          </a:xfrm>
          <a:prstGeom prst="rect">
            <a:avLst/>
          </a:prstGeom>
          <a:solidFill>
            <a:schemeClr val="lt1"/>
          </a:solidFill>
          <a:ln w="126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r>
              <a:rPr b="0" lang="fr-FR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Arabes 9ème siècle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</a:rPr>
              <a:t>La méthode actuelle 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ftr" idx="7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fr-FR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pc="-1" strike="noStrike">
                <a:solidFill>
                  <a:srgbClr val="8b8b8b"/>
                </a:solidFill>
                <a:latin typeface="Calibri"/>
              </a:rPr>
              <a:t>http://aventureducalcul.fr</a:t>
            </a:r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sldNum" idx="8"/>
          </p:nvPr>
        </p:nvSpPr>
        <p:spPr>
          <a:xfrm>
            <a:off x="6553080" y="4767120"/>
            <a:ext cx="2133000" cy="27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BE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E4FB1EE-0C5A-4CD4-B598-5A77DFE70E70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1" name="Rectangle 13"/>
          <p:cNvSpPr/>
          <p:nvPr/>
        </p:nvSpPr>
        <p:spPr>
          <a:xfrm>
            <a:off x="6804360" y="3588120"/>
            <a:ext cx="2193840" cy="495000"/>
          </a:xfrm>
          <a:prstGeom prst="rect">
            <a:avLst/>
          </a:prstGeom>
          <a:solidFill>
            <a:schemeClr val="lt1"/>
          </a:solidFill>
          <a:ln w="126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r>
              <a:rPr b="0" lang="fr-FR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Inde 6ème siècle</a:t>
            </a:r>
            <a:br>
              <a:rPr sz="1200"/>
            </a:br>
            <a:r>
              <a:rPr b="0" lang="fr-FR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base 10 positionnelle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9" name="Picture 9" descr=""/>
          <p:cNvPicPr/>
          <p:nvPr/>
        </p:nvPicPr>
        <p:blipFill>
          <a:blip r:embed="rId2"/>
          <a:stretch/>
        </p:blipFill>
        <p:spPr>
          <a:xfrm>
            <a:off x="6876720" y="3707280"/>
            <a:ext cx="646920" cy="304200"/>
          </a:xfrm>
          <a:prstGeom prst="rect">
            <a:avLst/>
          </a:prstGeom>
          <a:ln w="0">
            <a:noFill/>
          </a:ln>
        </p:spPr>
      </p:pic>
      <p:pic>
        <p:nvPicPr>
          <p:cNvPr id="180" name="Picture 10" descr=""/>
          <p:cNvPicPr/>
          <p:nvPr/>
        </p:nvPicPr>
        <p:blipFill>
          <a:blip r:embed="rId3"/>
          <a:stretch/>
        </p:blipFill>
        <p:spPr>
          <a:xfrm>
            <a:off x="1296000" y="4327920"/>
            <a:ext cx="622080" cy="331200"/>
          </a:xfrm>
          <a:prstGeom prst="rect">
            <a:avLst/>
          </a:prstGeom>
          <a:ln w="0">
            <a:noFill/>
          </a:ln>
        </p:spPr>
      </p:pic>
      <p:grpSp>
        <p:nvGrpSpPr>
          <p:cNvPr id="181" name="Groupe 8"/>
          <p:cNvGrpSpPr/>
          <p:nvPr/>
        </p:nvGrpSpPr>
        <p:grpSpPr>
          <a:xfrm>
            <a:off x="180000" y="1807200"/>
            <a:ext cx="2118600" cy="892800"/>
            <a:chOff x="180000" y="1807200"/>
            <a:chExt cx="2118600" cy="892800"/>
          </a:xfrm>
        </p:grpSpPr>
        <p:sp>
          <p:nvSpPr>
            <p:cNvPr id="182" name="Rectangle 15"/>
            <p:cNvSpPr/>
            <p:nvPr/>
          </p:nvSpPr>
          <p:spPr>
            <a:xfrm>
              <a:off x="180000" y="1807200"/>
              <a:ext cx="2118600" cy="892800"/>
            </a:xfrm>
            <a:prstGeom prst="rect">
              <a:avLst/>
            </a:prstGeom>
            <a:solidFill>
              <a:schemeClr val="lt1"/>
            </a:solidFill>
            <a:ln w="1260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r>
                <a:rPr b="0" lang="fr-FR" sz="12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Europe, introduction progressive à partir de l’an 1000 puis, surtout 15ème siècle</a:t>
              </a:r>
              <a:br>
                <a:rPr sz="1200"/>
              </a:br>
              <a:endParaRPr b="0" lang="fr-FR" sz="12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183" name="" descr=""/>
          <p:cNvPicPr/>
          <p:nvPr/>
        </p:nvPicPr>
        <p:blipFill>
          <a:blip r:embed="rId4"/>
          <a:stretch/>
        </p:blipFill>
        <p:spPr>
          <a:xfrm>
            <a:off x="4964040" y="2241720"/>
            <a:ext cx="1155960" cy="1016640"/>
          </a:xfrm>
          <a:prstGeom prst="rect">
            <a:avLst/>
          </a:prstGeom>
          <a:ln w="0">
            <a:noFill/>
          </a:ln>
        </p:spPr>
      </p:pic>
      <p:pic>
        <p:nvPicPr>
          <p:cNvPr id="184" name="" descr=""/>
          <p:cNvPicPr/>
          <p:nvPr/>
        </p:nvPicPr>
        <p:blipFill>
          <a:blip r:embed="rId5"/>
          <a:stretch/>
        </p:blipFill>
        <p:spPr>
          <a:xfrm>
            <a:off x="792000" y="468000"/>
            <a:ext cx="993240" cy="126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2"/>
          <p:cNvSpPr/>
          <p:nvPr/>
        </p:nvSpPr>
        <p:spPr>
          <a:xfrm>
            <a:off x="609480" y="51480"/>
            <a:ext cx="8219880" cy="84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CustomShape 5"/>
          <p:cNvSpPr/>
          <p:nvPr/>
        </p:nvSpPr>
        <p:spPr>
          <a:xfrm>
            <a:off x="1925640" y="2424240"/>
            <a:ext cx="9134280" cy="44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TextShape 6"/>
          <p:cNvSpPr/>
          <p:nvPr/>
        </p:nvSpPr>
        <p:spPr>
          <a:xfrm>
            <a:off x="3124080" y="4767120"/>
            <a:ext cx="288576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1200" spc="-1" strike="noStrike">
                <a:solidFill>
                  <a:srgbClr val="8b8b8b"/>
                </a:solidFill>
                <a:latin typeface="Calibri"/>
              </a:rPr>
              <a:t>http://aventureducalcul.fr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TextShape 7"/>
          <p:cNvSpPr/>
          <p:nvPr/>
        </p:nvSpPr>
        <p:spPr>
          <a:xfrm>
            <a:off x="6553080" y="4767120"/>
            <a:ext cx="212400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A22C5665-4AAC-4971-8B77-DD5C219336CF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CustomShape 1"/>
          <p:cNvSpPr/>
          <p:nvPr/>
        </p:nvSpPr>
        <p:spPr>
          <a:xfrm>
            <a:off x="2736000" y="239760"/>
            <a:ext cx="4320000" cy="48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La méthode actuelle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"/>
          <p:cNvSpPr txBox="1"/>
          <p:nvPr/>
        </p:nvSpPr>
        <p:spPr>
          <a:xfrm>
            <a:off x="2340000" y="2340000"/>
            <a:ext cx="1800000" cy="2435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          </a:t>
            </a: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365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x          76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        </a:t>
            </a: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2190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      </a:t>
            </a: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2555</a:t>
            </a:r>
            <a:r>
              <a:rPr b="1" lang="fr-FR" sz="2100" spc="-1" strike="noStrike">
                <a:solidFill>
                  <a:srgbClr val="000000"/>
                </a:solidFill>
                <a:latin typeface="Arial"/>
              </a:rPr>
              <a:t>.</a:t>
            </a:r>
            <a:endParaRPr b="0" lang="fr-FR" sz="21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      </a:t>
            </a: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27740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"/>
          <p:cNvSpPr/>
          <p:nvPr/>
        </p:nvSpPr>
        <p:spPr>
          <a:xfrm>
            <a:off x="2340000" y="2988000"/>
            <a:ext cx="1620000" cy="0"/>
          </a:xfrm>
          <a:custGeom>
            <a:avLst/>
            <a:gdLst/>
            <a:ahLst/>
            <a:rect l="0" t="0" r="r" b="b"/>
            <a:pathLst>
              <a:path fill="none" w="4500" h="0">
                <a:moveTo>
                  <a:pt x="0" y="0"/>
                </a:moveTo>
                <a:lnTo>
                  <a:pt x="4500" y="0"/>
                </a:lnTo>
              </a:path>
            </a:pathLst>
          </a:custGeom>
          <a:ln w="36000">
            <a:solidFill>
              <a:srgbClr val="000000"/>
            </a:solidFill>
            <a:round/>
          </a:ln>
        </p:spPr>
        <p:txBody>
          <a:bodyPr lIns="108000" rIns="108000" tIns="-63000" bIns="-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"/>
          <p:cNvSpPr/>
          <p:nvPr/>
        </p:nvSpPr>
        <p:spPr>
          <a:xfrm>
            <a:off x="2340000" y="3744000"/>
            <a:ext cx="1620000" cy="0"/>
          </a:xfrm>
          <a:custGeom>
            <a:avLst/>
            <a:gdLst/>
            <a:ahLst/>
            <a:rect l="0" t="0" r="r" b="b"/>
            <a:pathLst>
              <a:path fill="none" w="4500" h="0">
                <a:moveTo>
                  <a:pt x="0" y="0"/>
                </a:moveTo>
                <a:lnTo>
                  <a:pt x="4500" y="0"/>
                </a:lnTo>
              </a:path>
            </a:pathLst>
          </a:custGeom>
          <a:ln w="36000">
            <a:solidFill>
              <a:srgbClr val="000000"/>
            </a:solidFill>
            <a:round/>
          </a:ln>
        </p:spPr>
        <p:txBody>
          <a:bodyPr lIns="108000" rIns="108000" tIns="-63000" bIns="-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"/>
          <p:cNvSpPr txBox="1"/>
          <p:nvPr/>
        </p:nvSpPr>
        <p:spPr>
          <a:xfrm>
            <a:off x="1080000" y="1737720"/>
            <a:ext cx="28800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Ce qu’il faut faire ...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"/>
          <p:cNvSpPr txBox="1"/>
          <p:nvPr/>
        </p:nvSpPr>
        <p:spPr>
          <a:xfrm>
            <a:off x="5616000" y="2381760"/>
            <a:ext cx="2484000" cy="1114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Trois difficultés :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- Les tables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- Les retenues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- La disposition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"/>
          <p:cNvSpPr txBox="1"/>
          <p:nvPr/>
        </p:nvSpPr>
        <p:spPr>
          <a:xfrm>
            <a:off x="432000" y="1054080"/>
            <a:ext cx="37080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800" spc="-1" strike="noStrike">
                <a:solidFill>
                  <a:srgbClr val="ff0000"/>
                </a:solidFill>
                <a:latin typeface="Arial"/>
              </a:rPr>
              <a:t>Ce qu’il ne faut pas faire ...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xtShape 1"/>
          <p:cNvSpPr/>
          <p:nvPr/>
        </p:nvSpPr>
        <p:spPr>
          <a:xfrm>
            <a:off x="457200" y="205920"/>
            <a:ext cx="8219880" cy="84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4000" spc="-1" strike="noStrike">
                <a:solidFill>
                  <a:srgbClr val="000000"/>
                </a:solidFill>
                <a:latin typeface="Calibri"/>
              </a:rPr>
              <a:t>Multiplier les multiplications</a:t>
            </a:r>
            <a:endParaRPr b="0" lang="fr-FR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TextShape 2"/>
          <p:cNvSpPr/>
          <p:nvPr/>
        </p:nvSpPr>
        <p:spPr>
          <a:xfrm>
            <a:off x="-82800" y="1200240"/>
            <a:ext cx="8362800" cy="41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68333" lnSpcReduction="10000"/>
          </a:bodyPr>
          <a:p>
            <a:pPr marL="514440" indent="-514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OpenSymbol"/>
              <a:buAutoNum type="arabicPeriod"/>
            </a:pPr>
            <a:r>
              <a:rPr b="0" lang="fr-FR" sz="3600" spc="-1" strike="noStrike">
                <a:solidFill>
                  <a:srgbClr val="000000"/>
                </a:solidFill>
                <a:latin typeface="Calibri"/>
              </a:rPr>
              <a:t>La multiplication et ses difficultés</a:t>
            </a:r>
            <a:endParaRPr b="0" lang="fr-FR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TextShape 3"/>
          <p:cNvSpPr/>
          <p:nvPr/>
        </p:nvSpPr>
        <p:spPr>
          <a:xfrm>
            <a:off x="3124080" y="4767120"/>
            <a:ext cx="288576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1200" spc="-1" strike="noStrike">
                <a:solidFill>
                  <a:srgbClr val="8b8b8b"/>
                </a:solidFill>
                <a:latin typeface="Calibri"/>
              </a:rPr>
              <a:t>http://aventureducalcul.fr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TextShape 4"/>
          <p:cNvSpPr/>
          <p:nvPr/>
        </p:nvSpPr>
        <p:spPr>
          <a:xfrm>
            <a:off x="6553080" y="4767120"/>
            <a:ext cx="212400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D58EF963-140F-48BE-B99E-74D28AEB0E80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0" name="" descr=""/>
          <p:cNvPicPr/>
          <p:nvPr/>
        </p:nvPicPr>
        <p:blipFill>
          <a:blip r:embed="rId1"/>
          <a:stretch/>
        </p:blipFill>
        <p:spPr>
          <a:xfrm>
            <a:off x="5580000" y="1059120"/>
            <a:ext cx="873000" cy="902880"/>
          </a:xfrm>
          <a:prstGeom prst="rect">
            <a:avLst/>
          </a:prstGeom>
          <a:ln w="0">
            <a:noFill/>
          </a:ln>
        </p:spPr>
      </p:pic>
      <p:sp>
        <p:nvSpPr>
          <p:cNvPr id="201" name="TextShape 39"/>
          <p:cNvSpPr/>
          <p:nvPr/>
        </p:nvSpPr>
        <p:spPr>
          <a:xfrm>
            <a:off x="-46800" y="4224240"/>
            <a:ext cx="868680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marL="514440" indent="-514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OpenSymbol"/>
              <a:buAutoNum type="arabicPeriod"/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</a:rPr>
              <a:t>Et de nombreuses autres ...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  <a:p>
            <a:pPr marL="514440" indent="-514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OpenSymbol"/>
              <a:buAutoNum type="arabicPeriod"/>
            </a:pP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"/>
          <p:cNvSpPr txBox="1"/>
          <p:nvPr/>
        </p:nvSpPr>
        <p:spPr>
          <a:xfrm>
            <a:off x="828000" y="1944000"/>
            <a:ext cx="2271600" cy="446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2600" spc="-1" strike="noStrike">
                <a:solidFill>
                  <a:srgbClr val="000000"/>
                </a:solidFill>
                <a:latin typeface="Calibri"/>
              </a:rPr>
              <a:t>Per gelosia </a:t>
            </a:r>
            <a:endParaRPr b="0" lang="fr-FR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"/>
          <p:cNvSpPr txBox="1"/>
          <p:nvPr/>
        </p:nvSpPr>
        <p:spPr>
          <a:xfrm>
            <a:off x="2861280" y="1944000"/>
            <a:ext cx="3042720" cy="446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2600" spc="-1" strike="noStrike">
                <a:solidFill>
                  <a:srgbClr val="000000"/>
                </a:solidFill>
                <a:latin typeface="Calibri"/>
              </a:rPr>
              <a:t>Neper et ses bâtons</a:t>
            </a:r>
            <a:endParaRPr b="0" lang="fr-FR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4" name="" descr=""/>
          <p:cNvPicPr/>
          <p:nvPr/>
        </p:nvPicPr>
        <p:blipFill>
          <a:blip r:embed="rId2"/>
          <a:stretch/>
        </p:blipFill>
        <p:spPr>
          <a:xfrm>
            <a:off x="1188360" y="2628000"/>
            <a:ext cx="1542600" cy="1152000"/>
          </a:xfrm>
          <a:prstGeom prst="rect">
            <a:avLst/>
          </a:prstGeom>
          <a:ln w="0">
            <a:noFill/>
          </a:ln>
        </p:spPr>
      </p:pic>
      <p:pic>
        <p:nvPicPr>
          <p:cNvPr id="205" name="" descr=""/>
          <p:cNvPicPr/>
          <p:nvPr/>
        </p:nvPicPr>
        <p:blipFill>
          <a:blip r:embed="rId3"/>
          <a:stretch/>
        </p:blipFill>
        <p:spPr>
          <a:xfrm>
            <a:off x="3477960" y="2484000"/>
            <a:ext cx="1771920" cy="1476000"/>
          </a:xfrm>
          <a:prstGeom prst="rect">
            <a:avLst/>
          </a:prstGeom>
          <a:ln w="0">
            <a:noFill/>
          </a:ln>
        </p:spPr>
      </p:pic>
      <p:sp>
        <p:nvSpPr>
          <p:cNvPr id="206" name=""/>
          <p:cNvSpPr txBox="1"/>
          <p:nvPr/>
        </p:nvSpPr>
        <p:spPr>
          <a:xfrm>
            <a:off x="5813280" y="1944360"/>
            <a:ext cx="3186720" cy="752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2600" spc="-1" strike="noStrike">
                <a:solidFill>
                  <a:srgbClr val="000000"/>
                </a:solidFill>
                <a:latin typeface="Calibri"/>
              </a:rPr>
              <a:t>Machines mécaniques</a:t>
            </a:r>
            <a:endParaRPr b="0" lang="fr-FR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7" name="" descr=""/>
          <p:cNvPicPr/>
          <p:nvPr/>
        </p:nvPicPr>
        <p:blipFill>
          <a:blip r:embed="rId4"/>
          <a:stretch/>
        </p:blipFill>
        <p:spPr>
          <a:xfrm>
            <a:off x="6300000" y="2484720"/>
            <a:ext cx="1967040" cy="1475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4" descr="Carte du monde png carte du monde transparente arrière-plan image 1"/>
          <p:cNvPicPr/>
          <p:nvPr/>
        </p:nvPicPr>
        <p:blipFill>
          <a:blip r:embed="rId1"/>
          <a:stretch/>
        </p:blipFill>
        <p:spPr>
          <a:xfrm>
            <a:off x="756000" y="287280"/>
            <a:ext cx="7552800" cy="5032440"/>
          </a:xfrm>
          <a:prstGeom prst="rect">
            <a:avLst/>
          </a:prstGeom>
          <a:ln w="0">
            <a:noFill/>
          </a:ln>
        </p:spPr>
      </p:pic>
      <p:sp>
        <p:nvSpPr>
          <p:cNvPr id="209" name="TextShape 12"/>
          <p:cNvSpPr/>
          <p:nvPr/>
        </p:nvSpPr>
        <p:spPr>
          <a:xfrm>
            <a:off x="3124080" y="4767120"/>
            <a:ext cx="288576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1200" spc="-1" strike="noStrike">
                <a:solidFill>
                  <a:srgbClr val="8b8b8b"/>
                </a:solidFill>
                <a:latin typeface="Calibri"/>
              </a:rPr>
              <a:t>http://aventureducalcul.fr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TextShape 13"/>
          <p:cNvSpPr/>
          <p:nvPr/>
        </p:nvSpPr>
        <p:spPr>
          <a:xfrm>
            <a:off x="6553080" y="4767120"/>
            <a:ext cx="212400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81D31DD1-68F8-4A10-A923-EF0A3097BB91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CustomShape 29"/>
          <p:cNvSpPr/>
          <p:nvPr/>
        </p:nvSpPr>
        <p:spPr>
          <a:xfrm>
            <a:off x="609480" y="51480"/>
            <a:ext cx="8219880" cy="84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Line 17"/>
          <p:cNvSpPr/>
          <p:nvPr/>
        </p:nvSpPr>
        <p:spPr>
          <a:xfrm>
            <a:off x="900000" y="4320000"/>
            <a:ext cx="7560000" cy="360"/>
          </a:xfrm>
          <a:prstGeom prst="line">
            <a:avLst/>
          </a:prstGeom>
          <a:ln w="72000">
            <a:solidFill>
              <a:srgbClr val="3465a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 anchorCtr="1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Line 18"/>
          <p:cNvSpPr/>
          <p:nvPr/>
        </p:nvSpPr>
        <p:spPr>
          <a:xfrm flipV="1">
            <a:off x="7017840" y="4140000"/>
            <a:ext cx="2160" cy="360000"/>
          </a:xfrm>
          <a:prstGeom prst="line">
            <a:avLst/>
          </a:prstGeom>
          <a:ln w="72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Line 19"/>
          <p:cNvSpPr/>
          <p:nvPr/>
        </p:nvSpPr>
        <p:spPr>
          <a:xfrm flipV="1">
            <a:off x="4427280" y="4140000"/>
            <a:ext cx="1800" cy="360000"/>
          </a:xfrm>
          <a:prstGeom prst="line">
            <a:avLst/>
          </a:prstGeom>
          <a:ln w="72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Line 20"/>
          <p:cNvSpPr/>
          <p:nvPr/>
        </p:nvSpPr>
        <p:spPr>
          <a:xfrm flipV="1">
            <a:off x="1836360" y="4140000"/>
            <a:ext cx="2160" cy="360000"/>
          </a:xfrm>
          <a:prstGeom prst="line">
            <a:avLst/>
          </a:prstGeom>
          <a:ln w="72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CustomShape 31"/>
          <p:cNvSpPr/>
          <p:nvPr/>
        </p:nvSpPr>
        <p:spPr>
          <a:xfrm>
            <a:off x="1620000" y="4500000"/>
            <a:ext cx="537480" cy="34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0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CustomShape 32"/>
          <p:cNvSpPr/>
          <p:nvPr/>
        </p:nvSpPr>
        <p:spPr>
          <a:xfrm>
            <a:off x="4032000" y="4500000"/>
            <a:ext cx="82548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1000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CustomShape 33"/>
          <p:cNvSpPr/>
          <p:nvPr/>
        </p:nvSpPr>
        <p:spPr>
          <a:xfrm>
            <a:off x="6696000" y="4500000"/>
            <a:ext cx="82548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2000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CustomShape 34"/>
          <p:cNvSpPr/>
          <p:nvPr/>
        </p:nvSpPr>
        <p:spPr>
          <a:xfrm>
            <a:off x="7308000" y="4500000"/>
            <a:ext cx="82548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2024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0" name="" descr=""/>
          <p:cNvPicPr/>
          <p:nvPr/>
        </p:nvPicPr>
        <p:blipFill>
          <a:blip r:embed="rId2"/>
          <a:stretch/>
        </p:blipFill>
        <p:spPr>
          <a:xfrm>
            <a:off x="2710800" y="3672360"/>
            <a:ext cx="382680" cy="52740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sp>
        <p:nvSpPr>
          <p:cNvPr id="221" name=""/>
          <p:cNvSpPr txBox="1"/>
          <p:nvPr/>
        </p:nvSpPr>
        <p:spPr>
          <a:xfrm>
            <a:off x="609480" y="900000"/>
            <a:ext cx="2990520" cy="54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fr-FR" sz="2100" spc="-1" strike="noStrike">
                <a:solidFill>
                  <a:srgbClr val="000000"/>
                </a:solidFill>
                <a:latin typeface="Arial"/>
              </a:rPr>
              <a:t>Per gelosia</a:t>
            </a:r>
            <a:endParaRPr b="0" lang="fr-FR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"/>
          <p:cNvSpPr/>
          <p:nvPr/>
        </p:nvSpPr>
        <p:spPr>
          <a:xfrm>
            <a:off x="2340000" y="1440000"/>
            <a:ext cx="1440000" cy="2520000"/>
          </a:xfrm>
          <a:prstGeom prst="line">
            <a:avLst/>
          </a:prstGeom>
          <a:ln w="36000">
            <a:solidFill>
              <a:srgbClr val="3465a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"/>
          <p:cNvSpPr/>
          <p:nvPr/>
        </p:nvSpPr>
        <p:spPr>
          <a:xfrm>
            <a:off x="2340000" y="1440000"/>
            <a:ext cx="3420000" cy="1368000"/>
          </a:xfrm>
          <a:prstGeom prst="line">
            <a:avLst/>
          </a:prstGeom>
          <a:ln w="36000">
            <a:solidFill>
              <a:srgbClr val="00a9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4" name="" descr=""/>
          <p:cNvPicPr/>
          <p:nvPr/>
        </p:nvPicPr>
        <p:blipFill>
          <a:blip r:embed="rId3"/>
          <a:stretch/>
        </p:blipFill>
        <p:spPr>
          <a:xfrm>
            <a:off x="3600000" y="2592000"/>
            <a:ext cx="1542600" cy="1152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ustomShape 44"/>
          <p:cNvSpPr/>
          <p:nvPr/>
        </p:nvSpPr>
        <p:spPr>
          <a:xfrm>
            <a:off x="609480" y="51480"/>
            <a:ext cx="8219880" cy="84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CustomShape 45"/>
          <p:cNvSpPr/>
          <p:nvPr/>
        </p:nvSpPr>
        <p:spPr>
          <a:xfrm>
            <a:off x="1925640" y="2424240"/>
            <a:ext cx="9134280" cy="44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TextShape 21"/>
          <p:cNvSpPr/>
          <p:nvPr/>
        </p:nvSpPr>
        <p:spPr>
          <a:xfrm>
            <a:off x="3124080" y="4767120"/>
            <a:ext cx="288576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1200" spc="-1" strike="noStrike">
                <a:solidFill>
                  <a:srgbClr val="8b8b8b"/>
                </a:solidFill>
                <a:latin typeface="Calibri"/>
              </a:rPr>
              <a:t>http://aventureducalcul.fr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TextShape 22"/>
          <p:cNvSpPr/>
          <p:nvPr/>
        </p:nvSpPr>
        <p:spPr>
          <a:xfrm>
            <a:off x="6553080" y="4767120"/>
            <a:ext cx="212400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61DFDA5C-077D-49DE-89D7-BF9BD81BCC0D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CustomShape 46"/>
          <p:cNvSpPr/>
          <p:nvPr/>
        </p:nvSpPr>
        <p:spPr>
          <a:xfrm>
            <a:off x="2736000" y="239760"/>
            <a:ext cx="4320000" cy="48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La méthode per gelosia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"/>
          <p:cNvSpPr txBox="1"/>
          <p:nvPr/>
        </p:nvSpPr>
        <p:spPr>
          <a:xfrm>
            <a:off x="684000" y="3893760"/>
            <a:ext cx="7596000" cy="896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On garde tous les calculs intermédiaires : pratique pour se corriger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A vous de faire : 52 x 37     48 x 29       </a:t>
            </a: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542 x 39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"/>
          <p:cNvSpPr/>
          <p:nvPr/>
        </p:nvSpPr>
        <p:spPr>
          <a:xfrm>
            <a:off x="4140000" y="1080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"/>
          <p:cNvSpPr/>
          <p:nvPr/>
        </p:nvSpPr>
        <p:spPr>
          <a:xfrm>
            <a:off x="4680000" y="1080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"/>
          <p:cNvSpPr/>
          <p:nvPr/>
        </p:nvSpPr>
        <p:spPr>
          <a:xfrm>
            <a:off x="5220000" y="1080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"/>
          <p:cNvSpPr/>
          <p:nvPr/>
        </p:nvSpPr>
        <p:spPr>
          <a:xfrm>
            <a:off x="4140000" y="1620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"/>
          <p:cNvSpPr/>
          <p:nvPr/>
        </p:nvSpPr>
        <p:spPr>
          <a:xfrm>
            <a:off x="4680000" y="1620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"/>
          <p:cNvSpPr/>
          <p:nvPr/>
        </p:nvSpPr>
        <p:spPr>
          <a:xfrm>
            <a:off x="5220000" y="1620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"/>
          <p:cNvSpPr/>
          <p:nvPr/>
        </p:nvSpPr>
        <p:spPr>
          <a:xfrm>
            <a:off x="5760000" y="1620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"/>
          <p:cNvSpPr/>
          <p:nvPr/>
        </p:nvSpPr>
        <p:spPr>
          <a:xfrm>
            <a:off x="4140000" y="2160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"/>
          <p:cNvSpPr/>
          <p:nvPr/>
        </p:nvSpPr>
        <p:spPr>
          <a:xfrm>
            <a:off x="4680000" y="2160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"/>
          <p:cNvSpPr/>
          <p:nvPr/>
        </p:nvSpPr>
        <p:spPr>
          <a:xfrm>
            <a:off x="5220000" y="2160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"/>
          <p:cNvSpPr/>
          <p:nvPr/>
        </p:nvSpPr>
        <p:spPr>
          <a:xfrm>
            <a:off x="5760000" y="2160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"/>
          <p:cNvSpPr txBox="1"/>
          <p:nvPr/>
        </p:nvSpPr>
        <p:spPr>
          <a:xfrm>
            <a:off x="4248000" y="1159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"/>
          <p:cNvSpPr txBox="1"/>
          <p:nvPr/>
        </p:nvSpPr>
        <p:spPr>
          <a:xfrm>
            <a:off x="4788000" y="1159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6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"/>
          <p:cNvSpPr txBox="1"/>
          <p:nvPr/>
        </p:nvSpPr>
        <p:spPr>
          <a:xfrm>
            <a:off x="5328000" y="1159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"/>
          <p:cNvSpPr txBox="1"/>
          <p:nvPr/>
        </p:nvSpPr>
        <p:spPr>
          <a:xfrm>
            <a:off x="5868000" y="1699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7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"/>
          <p:cNvSpPr txBox="1"/>
          <p:nvPr/>
        </p:nvSpPr>
        <p:spPr>
          <a:xfrm>
            <a:off x="5868000" y="2239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6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"/>
          <p:cNvSpPr/>
          <p:nvPr/>
        </p:nvSpPr>
        <p:spPr>
          <a:xfrm flipH="1">
            <a:off x="4140000" y="1620000"/>
            <a:ext cx="1620000" cy="162000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"/>
          <p:cNvSpPr/>
          <p:nvPr/>
        </p:nvSpPr>
        <p:spPr>
          <a:xfrm flipH="1">
            <a:off x="4680000" y="2160000"/>
            <a:ext cx="1080000" cy="108000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"/>
          <p:cNvSpPr txBox="1"/>
          <p:nvPr/>
        </p:nvSpPr>
        <p:spPr>
          <a:xfrm>
            <a:off x="4176000" y="1620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"/>
          <p:cNvSpPr txBox="1"/>
          <p:nvPr/>
        </p:nvSpPr>
        <p:spPr>
          <a:xfrm>
            <a:off x="4716000" y="1620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4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"/>
          <p:cNvSpPr txBox="1"/>
          <p:nvPr/>
        </p:nvSpPr>
        <p:spPr>
          <a:xfrm>
            <a:off x="5220000" y="1620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"/>
          <p:cNvSpPr txBox="1"/>
          <p:nvPr/>
        </p:nvSpPr>
        <p:spPr>
          <a:xfrm>
            <a:off x="4176000" y="2196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"/>
          <p:cNvSpPr txBox="1"/>
          <p:nvPr/>
        </p:nvSpPr>
        <p:spPr>
          <a:xfrm>
            <a:off x="4716000" y="2196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"/>
          <p:cNvSpPr txBox="1"/>
          <p:nvPr/>
        </p:nvSpPr>
        <p:spPr>
          <a:xfrm>
            <a:off x="5220000" y="2196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"/>
          <p:cNvSpPr txBox="1"/>
          <p:nvPr/>
        </p:nvSpPr>
        <p:spPr>
          <a:xfrm>
            <a:off x="4392000" y="1836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"/>
          <p:cNvSpPr txBox="1"/>
          <p:nvPr/>
        </p:nvSpPr>
        <p:spPr>
          <a:xfrm>
            <a:off x="4932000" y="1836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"/>
          <p:cNvSpPr txBox="1"/>
          <p:nvPr/>
        </p:nvSpPr>
        <p:spPr>
          <a:xfrm>
            <a:off x="5472000" y="1836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"/>
          <p:cNvSpPr txBox="1"/>
          <p:nvPr/>
        </p:nvSpPr>
        <p:spPr>
          <a:xfrm>
            <a:off x="4392000" y="2412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8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"/>
          <p:cNvSpPr txBox="1"/>
          <p:nvPr/>
        </p:nvSpPr>
        <p:spPr>
          <a:xfrm>
            <a:off x="4932000" y="2412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6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"/>
          <p:cNvSpPr txBox="1"/>
          <p:nvPr/>
        </p:nvSpPr>
        <p:spPr>
          <a:xfrm>
            <a:off x="5472000" y="2412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"/>
          <p:cNvSpPr txBox="1"/>
          <p:nvPr/>
        </p:nvSpPr>
        <p:spPr>
          <a:xfrm>
            <a:off x="3780000" y="2655000"/>
            <a:ext cx="360000" cy="238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05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"/>
          <p:cNvSpPr txBox="1"/>
          <p:nvPr/>
        </p:nvSpPr>
        <p:spPr>
          <a:xfrm>
            <a:off x="4284000" y="2655000"/>
            <a:ext cx="360000" cy="238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05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"/>
          <p:cNvSpPr txBox="1"/>
          <p:nvPr/>
        </p:nvSpPr>
        <p:spPr>
          <a:xfrm>
            <a:off x="3312000" y="2923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7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"/>
          <p:cNvSpPr txBox="1"/>
          <p:nvPr/>
        </p:nvSpPr>
        <p:spPr>
          <a:xfrm>
            <a:off x="3852000" y="2923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7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"/>
          <p:cNvSpPr txBox="1"/>
          <p:nvPr/>
        </p:nvSpPr>
        <p:spPr>
          <a:xfrm>
            <a:off x="4392000" y="2923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4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"/>
          <p:cNvSpPr txBox="1"/>
          <p:nvPr/>
        </p:nvSpPr>
        <p:spPr>
          <a:xfrm>
            <a:off x="4932000" y="2923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"/>
          <p:cNvSpPr txBox="1"/>
          <p:nvPr/>
        </p:nvSpPr>
        <p:spPr>
          <a:xfrm>
            <a:off x="2808000" y="2923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"/>
          <p:cNvSpPr/>
          <p:nvPr/>
        </p:nvSpPr>
        <p:spPr>
          <a:xfrm flipH="1">
            <a:off x="2520000" y="1620000"/>
            <a:ext cx="1620000" cy="162000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"/>
          <p:cNvSpPr/>
          <p:nvPr/>
        </p:nvSpPr>
        <p:spPr>
          <a:xfrm flipH="1">
            <a:off x="3060000" y="1620000"/>
            <a:ext cx="1620000" cy="162000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"/>
          <p:cNvSpPr/>
          <p:nvPr/>
        </p:nvSpPr>
        <p:spPr>
          <a:xfrm flipH="1">
            <a:off x="3600000" y="1620000"/>
            <a:ext cx="1620000" cy="162000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icture 3" descr="Carte du monde png carte du monde transparente arrière-plan image 1"/>
          <p:cNvPicPr/>
          <p:nvPr/>
        </p:nvPicPr>
        <p:blipFill>
          <a:blip r:embed="rId1"/>
          <a:stretch/>
        </p:blipFill>
        <p:spPr>
          <a:xfrm>
            <a:off x="756000" y="287280"/>
            <a:ext cx="7552800" cy="5032440"/>
          </a:xfrm>
          <a:prstGeom prst="rect">
            <a:avLst/>
          </a:prstGeom>
          <a:ln w="0">
            <a:noFill/>
          </a:ln>
        </p:spPr>
      </p:pic>
      <p:sp>
        <p:nvSpPr>
          <p:cNvPr id="272" name="TextShape 40"/>
          <p:cNvSpPr/>
          <p:nvPr/>
        </p:nvSpPr>
        <p:spPr>
          <a:xfrm>
            <a:off x="3124080" y="4767120"/>
            <a:ext cx="288576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1200" spc="-1" strike="noStrike">
                <a:solidFill>
                  <a:srgbClr val="8b8b8b"/>
                </a:solidFill>
                <a:latin typeface="Calibri"/>
              </a:rPr>
              <a:t>http://aventureducalcul.fr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TextShape 41"/>
          <p:cNvSpPr/>
          <p:nvPr/>
        </p:nvSpPr>
        <p:spPr>
          <a:xfrm>
            <a:off x="6553080" y="4767120"/>
            <a:ext cx="212400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81FC6AB2-FC55-48EC-A476-073A67820EB0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CustomShape 16"/>
          <p:cNvSpPr/>
          <p:nvPr/>
        </p:nvSpPr>
        <p:spPr>
          <a:xfrm>
            <a:off x="609480" y="51480"/>
            <a:ext cx="8219880" cy="84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Line 13"/>
          <p:cNvSpPr/>
          <p:nvPr/>
        </p:nvSpPr>
        <p:spPr>
          <a:xfrm>
            <a:off x="900000" y="4320000"/>
            <a:ext cx="7560000" cy="360"/>
          </a:xfrm>
          <a:prstGeom prst="line">
            <a:avLst/>
          </a:prstGeom>
          <a:ln w="72000">
            <a:solidFill>
              <a:srgbClr val="3465a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 anchorCtr="1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Line 14"/>
          <p:cNvSpPr/>
          <p:nvPr/>
        </p:nvSpPr>
        <p:spPr>
          <a:xfrm flipV="1">
            <a:off x="7017840" y="4140000"/>
            <a:ext cx="2160" cy="360000"/>
          </a:xfrm>
          <a:prstGeom prst="line">
            <a:avLst/>
          </a:prstGeom>
          <a:ln w="72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Line 15"/>
          <p:cNvSpPr/>
          <p:nvPr/>
        </p:nvSpPr>
        <p:spPr>
          <a:xfrm flipV="1">
            <a:off x="4427280" y="4140000"/>
            <a:ext cx="1800" cy="360000"/>
          </a:xfrm>
          <a:prstGeom prst="line">
            <a:avLst/>
          </a:prstGeom>
          <a:ln w="72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Line 16"/>
          <p:cNvSpPr/>
          <p:nvPr/>
        </p:nvSpPr>
        <p:spPr>
          <a:xfrm flipV="1">
            <a:off x="1836360" y="4140000"/>
            <a:ext cx="2160" cy="360000"/>
          </a:xfrm>
          <a:prstGeom prst="line">
            <a:avLst/>
          </a:prstGeom>
          <a:ln w="72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CustomShape 30"/>
          <p:cNvSpPr/>
          <p:nvPr/>
        </p:nvSpPr>
        <p:spPr>
          <a:xfrm>
            <a:off x="1620000" y="4500000"/>
            <a:ext cx="537480" cy="34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0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CustomShape 63"/>
          <p:cNvSpPr/>
          <p:nvPr/>
        </p:nvSpPr>
        <p:spPr>
          <a:xfrm>
            <a:off x="4032000" y="4500000"/>
            <a:ext cx="82548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1000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CustomShape 64"/>
          <p:cNvSpPr/>
          <p:nvPr/>
        </p:nvSpPr>
        <p:spPr>
          <a:xfrm>
            <a:off x="6696000" y="4500000"/>
            <a:ext cx="82548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2000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CustomShape 65"/>
          <p:cNvSpPr/>
          <p:nvPr/>
        </p:nvSpPr>
        <p:spPr>
          <a:xfrm>
            <a:off x="7308000" y="4500000"/>
            <a:ext cx="82548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2024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3" name="" descr=""/>
          <p:cNvPicPr/>
          <p:nvPr/>
        </p:nvPicPr>
        <p:blipFill>
          <a:blip r:embed="rId2"/>
          <a:stretch/>
        </p:blipFill>
        <p:spPr>
          <a:xfrm>
            <a:off x="2710800" y="3672360"/>
            <a:ext cx="382680" cy="52740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sp>
        <p:nvSpPr>
          <p:cNvPr id="284" name=""/>
          <p:cNvSpPr txBox="1"/>
          <p:nvPr/>
        </p:nvSpPr>
        <p:spPr>
          <a:xfrm>
            <a:off x="609480" y="900000"/>
            <a:ext cx="2990520" cy="54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fr-FR" sz="2100" spc="-1" strike="noStrike">
                <a:solidFill>
                  <a:srgbClr val="000000"/>
                </a:solidFill>
                <a:latin typeface="Arial"/>
              </a:rPr>
              <a:t>Bâtons de NEPER</a:t>
            </a:r>
            <a:endParaRPr b="0" lang="fr-FR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"/>
          <p:cNvSpPr/>
          <p:nvPr/>
        </p:nvSpPr>
        <p:spPr>
          <a:xfrm>
            <a:off x="2340000" y="1440000"/>
            <a:ext cx="3420000" cy="2700000"/>
          </a:xfrm>
          <a:prstGeom prst="line">
            <a:avLst/>
          </a:prstGeom>
          <a:ln w="36000">
            <a:solidFill>
              <a:srgbClr val="3465a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"/>
          <p:cNvSpPr/>
          <p:nvPr/>
        </p:nvSpPr>
        <p:spPr>
          <a:xfrm>
            <a:off x="2340000" y="1440000"/>
            <a:ext cx="1980000" cy="360000"/>
          </a:xfrm>
          <a:prstGeom prst="line">
            <a:avLst/>
          </a:prstGeom>
          <a:ln w="36000">
            <a:solidFill>
              <a:srgbClr val="00a9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7" name="" descr=""/>
          <p:cNvPicPr/>
          <p:nvPr/>
        </p:nvPicPr>
        <p:blipFill>
          <a:blip r:embed="rId3"/>
          <a:stretch/>
        </p:blipFill>
        <p:spPr>
          <a:xfrm>
            <a:off x="7632000" y="1800000"/>
            <a:ext cx="1292040" cy="1238760"/>
          </a:xfrm>
          <a:prstGeom prst="rect">
            <a:avLst/>
          </a:prstGeom>
          <a:ln w="0">
            <a:noFill/>
          </a:ln>
        </p:spPr>
      </p:pic>
      <p:sp>
        <p:nvSpPr>
          <p:cNvPr id="288" name=""/>
          <p:cNvSpPr txBox="1"/>
          <p:nvPr/>
        </p:nvSpPr>
        <p:spPr>
          <a:xfrm>
            <a:off x="7560000" y="1476000"/>
            <a:ext cx="1440000" cy="36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1550 - 1617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extShape 16"/>
          <p:cNvSpPr/>
          <p:nvPr/>
        </p:nvSpPr>
        <p:spPr>
          <a:xfrm>
            <a:off x="3124080" y="4767120"/>
            <a:ext cx="288576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1200" spc="-1" strike="noStrike">
                <a:solidFill>
                  <a:srgbClr val="8b8b8b"/>
                </a:solidFill>
                <a:latin typeface="Calibri"/>
              </a:rPr>
              <a:t>http://aventureducalcul.fr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TextShape 17"/>
          <p:cNvSpPr/>
          <p:nvPr/>
        </p:nvSpPr>
        <p:spPr>
          <a:xfrm>
            <a:off x="6553080" y="4767120"/>
            <a:ext cx="212400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B77BDCA0-46AB-4C9D-8B2B-CF32C0971505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CustomShape 3"/>
          <p:cNvSpPr/>
          <p:nvPr/>
        </p:nvSpPr>
        <p:spPr>
          <a:xfrm>
            <a:off x="609480" y="51480"/>
            <a:ext cx="8219880" cy="84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Line 1"/>
          <p:cNvSpPr/>
          <p:nvPr/>
        </p:nvSpPr>
        <p:spPr>
          <a:xfrm>
            <a:off x="900000" y="4320000"/>
            <a:ext cx="7560000" cy="360"/>
          </a:xfrm>
          <a:prstGeom prst="line">
            <a:avLst/>
          </a:prstGeom>
          <a:ln w="72000">
            <a:solidFill>
              <a:srgbClr val="3465a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 anchorCtr="1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Line 2"/>
          <p:cNvSpPr/>
          <p:nvPr/>
        </p:nvSpPr>
        <p:spPr>
          <a:xfrm flipV="1">
            <a:off x="7017840" y="4140000"/>
            <a:ext cx="2160" cy="360000"/>
          </a:xfrm>
          <a:prstGeom prst="line">
            <a:avLst/>
          </a:prstGeom>
          <a:ln w="72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Line 3"/>
          <p:cNvSpPr/>
          <p:nvPr/>
        </p:nvSpPr>
        <p:spPr>
          <a:xfrm flipV="1">
            <a:off x="4427280" y="4140000"/>
            <a:ext cx="1800" cy="360000"/>
          </a:xfrm>
          <a:prstGeom prst="line">
            <a:avLst/>
          </a:prstGeom>
          <a:ln w="72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Line 4"/>
          <p:cNvSpPr/>
          <p:nvPr/>
        </p:nvSpPr>
        <p:spPr>
          <a:xfrm flipV="1">
            <a:off x="1836360" y="4140000"/>
            <a:ext cx="2160" cy="360000"/>
          </a:xfrm>
          <a:prstGeom prst="line">
            <a:avLst/>
          </a:prstGeom>
          <a:ln w="72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CustomShape 7"/>
          <p:cNvSpPr/>
          <p:nvPr/>
        </p:nvSpPr>
        <p:spPr>
          <a:xfrm>
            <a:off x="1620000" y="4500000"/>
            <a:ext cx="537480" cy="34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0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CustomShape 8"/>
          <p:cNvSpPr/>
          <p:nvPr/>
        </p:nvSpPr>
        <p:spPr>
          <a:xfrm>
            <a:off x="4032000" y="4500000"/>
            <a:ext cx="82548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1000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CustomShape 9"/>
          <p:cNvSpPr/>
          <p:nvPr/>
        </p:nvSpPr>
        <p:spPr>
          <a:xfrm>
            <a:off x="6696000" y="4500000"/>
            <a:ext cx="82548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2000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CustomShape 14"/>
          <p:cNvSpPr/>
          <p:nvPr/>
        </p:nvSpPr>
        <p:spPr>
          <a:xfrm>
            <a:off x="7308000" y="4500000"/>
            <a:ext cx="82548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2024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0" name="" descr=""/>
          <p:cNvPicPr/>
          <p:nvPr/>
        </p:nvPicPr>
        <p:blipFill>
          <a:blip r:embed="rId1"/>
          <a:stretch/>
        </p:blipFill>
        <p:spPr>
          <a:xfrm>
            <a:off x="2710800" y="3672360"/>
            <a:ext cx="382680" cy="52740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sp>
        <p:nvSpPr>
          <p:cNvPr id="301" name=""/>
          <p:cNvSpPr txBox="1"/>
          <p:nvPr/>
        </p:nvSpPr>
        <p:spPr>
          <a:xfrm>
            <a:off x="360000" y="252000"/>
            <a:ext cx="7560000" cy="828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fr-FR" sz="2200" spc="-1" strike="noStrike">
                <a:solidFill>
                  <a:srgbClr val="000000"/>
                </a:solidFill>
                <a:latin typeface="Arial"/>
              </a:rPr>
              <a:t>Les machines mécaniques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2" name="" descr=""/>
          <p:cNvPicPr/>
          <p:nvPr/>
        </p:nvPicPr>
        <p:blipFill>
          <a:blip r:embed="rId2"/>
          <a:srcRect l="3553" t="5339" r="6976" b="5753"/>
          <a:stretch/>
        </p:blipFill>
        <p:spPr>
          <a:xfrm>
            <a:off x="4607640" y="828000"/>
            <a:ext cx="612360" cy="948960"/>
          </a:xfrm>
          <a:prstGeom prst="rect">
            <a:avLst/>
          </a:prstGeom>
          <a:ln w="0">
            <a:noFill/>
          </a:ln>
        </p:spPr>
      </p:pic>
      <p:pic>
        <p:nvPicPr>
          <p:cNvPr id="303" name="" descr=""/>
          <p:cNvPicPr/>
          <p:nvPr/>
        </p:nvPicPr>
        <p:blipFill>
          <a:blip r:embed="rId3"/>
          <a:stretch/>
        </p:blipFill>
        <p:spPr>
          <a:xfrm>
            <a:off x="2700000" y="942480"/>
            <a:ext cx="1336680" cy="1037520"/>
          </a:xfrm>
          <a:prstGeom prst="rect">
            <a:avLst/>
          </a:prstGeom>
          <a:ln w="0">
            <a:noFill/>
          </a:ln>
        </p:spPr>
      </p:pic>
      <p:pic>
        <p:nvPicPr>
          <p:cNvPr id="304" name="" descr=""/>
          <p:cNvPicPr/>
          <p:nvPr/>
        </p:nvPicPr>
        <p:blipFill>
          <a:blip r:embed="rId4"/>
          <a:stretch/>
        </p:blipFill>
        <p:spPr>
          <a:xfrm>
            <a:off x="540000" y="1665000"/>
            <a:ext cx="1620000" cy="1215000"/>
          </a:xfrm>
          <a:prstGeom prst="rect">
            <a:avLst/>
          </a:prstGeom>
          <a:ln w="0">
            <a:noFill/>
          </a:ln>
        </p:spPr>
      </p:pic>
      <p:pic>
        <p:nvPicPr>
          <p:cNvPr id="305" name="" descr=""/>
          <p:cNvPicPr/>
          <p:nvPr/>
        </p:nvPicPr>
        <p:blipFill>
          <a:blip r:embed="rId5"/>
          <a:stretch/>
        </p:blipFill>
        <p:spPr>
          <a:xfrm>
            <a:off x="5760000" y="756000"/>
            <a:ext cx="2880000" cy="2160000"/>
          </a:xfrm>
          <a:prstGeom prst="rect">
            <a:avLst/>
          </a:prstGeom>
          <a:ln w="0">
            <a:noFill/>
          </a:ln>
        </p:spPr>
      </p:pic>
      <p:sp>
        <p:nvSpPr>
          <p:cNvPr id="306" name=""/>
          <p:cNvSpPr/>
          <p:nvPr/>
        </p:nvSpPr>
        <p:spPr>
          <a:xfrm>
            <a:off x="1440000" y="2880000"/>
            <a:ext cx="4320000" cy="1260000"/>
          </a:xfrm>
          <a:prstGeom prst="line">
            <a:avLst/>
          </a:prstGeom>
          <a:ln w="36000">
            <a:solidFill>
              <a:srgbClr val="3465a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"/>
          <p:cNvSpPr txBox="1"/>
          <p:nvPr/>
        </p:nvSpPr>
        <p:spPr>
          <a:xfrm>
            <a:off x="540000" y="3204000"/>
            <a:ext cx="18000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Blaise Pascal, 1642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"/>
          <p:cNvSpPr txBox="1"/>
          <p:nvPr/>
        </p:nvSpPr>
        <p:spPr>
          <a:xfrm>
            <a:off x="2448000" y="2016360"/>
            <a:ext cx="18000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Thomas de Colmar, 1820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"/>
          <p:cNvSpPr txBox="1"/>
          <p:nvPr/>
        </p:nvSpPr>
        <p:spPr>
          <a:xfrm>
            <a:off x="4104000" y="1764360"/>
            <a:ext cx="1800000" cy="54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Kummer, 1847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"/>
          <p:cNvSpPr/>
          <p:nvPr/>
        </p:nvSpPr>
        <p:spPr>
          <a:xfrm>
            <a:off x="3699360" y="1987560"/>
            <a:ext cx="2780640" cy="2152440"/>
          </a:xfrm>
          <a:prstGeom prst="line">
            <a:avLst/>
          </a:prstGeom>
          <a:ln w="36000">
            <a:solidFill>
              <a:srgbClr val="3465a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"/>
          <p:cNvSpPr/>
          <p:nvPr/>
        </p:nvSpPr>
        <p:spPr>
          <a:xfrm>
            <a:off x="4995360" y="1663560"/>
            <a:ext cx="1664640" cy="2476440"/>
          </a:xfrm>
          <a:prstGeom prst="line">
            <a:avLst/>
          </a:prstGeom>
          <a:ln w="36000">
            <a:solidFill>
              <a:srgbClr val="3465a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"/>
          <p:cNvSpPr txBox="1"/>
          <p:nvPr/>
        </p:nvSpPr>
        <p:spPr>
          <a:xfrm>
            <a:off x="6660000" y="2916000"/>
            <a:ext cx="21600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Type Monroe 1930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"/>
          <p:cNvSpPr/>
          <p:nvPr/>
        </p:nvSpPr>
        <p:spPr>
          <a:xfrm>
            <a:off x="6480000" y="2916000"/>
            <a:ext cx="234360" cy="1224000"/>
          </a:xfrm>
          <a:prstGeom prst="line">
            <a:avLst/>
          </a:prstGeom>
          <a:ln w="36000">
            <a:solidFill>
              <a:srgbClr val="3465a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"/>
          <p:cNvSpPr/>
          <p:nvPr/>
        </p:nvSpPr>
        <p:spPr>
          <a:xfrm flipH="1">
            <a:off x="6840000" y="3411000"/>
            <a:ext cx="915840" cy="729000"/>
          </a:xfrm>
          <a:prstGeom prst="line">
            <a:avLst/>
          </a:prstGeom>
          <a:ln w="360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5" name=""/>
          <p:cNvSpPr txBox="1"/>
          <p:nvPr/>
        </p:nvSpPr>
        <p:spPr>
          <a:xfrm>
            <a:off x="7164000" y="3816360"/>
            <a:ext cx="21600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Électronique 1972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6" name="" descr=""/>
          <p:cNvPicPr/>
          <p:nvPr/>
        </p:nvPicPr>
        <p:blipFill>
          <a:blip r:embed="rId6"/>
          <a:stretch/>
        </p:blipFill>
        <p:spPr>
          <a:xfrm>
            <a:off x="7755840" y="3221280"/>
            <a:ext cx="884160" cy="669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" descr=""/>
          <p:cNvPicPr/>
          <p:nvPr/>
        </p:nvPicPr>
        <p:blipFill>
          <a:blip r:embed="rId1"/>
          <a:stretch/>
        </p:blipFill>
        <p:spPr>
          <a:xfrm>
            <a:off x="900000" y="859680"/>
            <a:ext cx="1549080" cy="2740320"/>
          </a:xfrm>
          <a:prstGeom prst="rect">
            <a:avLst/>
          </a:prstGeom>
          <a:ln w="0">
            <a:noFill/>
          </a:ln>
        </p:spPr>
      </p:pic>
      <p:pic>
        <p:nvPicPr>
          <p:cNvPr id="318" name="" descr=""/>
          <p:cNvPicPr/>
          <p:nvPr/>
        </p:nvPicPr>
        <p:blipFill>
          <a:blip r:embed="rId2"/>
          <a:stretch/>
        </p:blipFill>
        <p:spPr>
          <a:xfrm>
            <a:off x="2771280" y="1133640"/>
            <a:ext cx="2808720" cy="2106360"/>
          </a:xfrm>
          <a:prstGeom prst="rect">
            <a:avLst/>
          </a:prstGeom>
          <a:ln w="0">
            <a:noFill/>
          </a:ln>
        </p:spPr>
      </p:pic>
      <p:pic>
        <p:nvPicPr>
          <p:cNvPr id="319" name="" descr=""/>
          <p:cNvPicPr/>
          <p:nvPr/>
        </p:nvPicPr>
        <p:blipFill>
          <a:blip r:embed="rId3"/>
          <a:stretch/>
        </p:blipFill>
        <p:spPr>
          <a:xfrm>
            <a:off x="5220000" y="2223720"/>
            <a:ext cx="3755160" cy="2816280"/>
          </a:xfrm>
          <a:prstGeom prst="rect">
            <a:avLst/>
          </a:prstGeom>
          <a:ln w="0">
            <a:noFill/>
          </a:ln>
        </p:spPr>
      </p:pic>
      <p:sp>
        <p:nvSpPr>
          <p:cNvPr id="320" name="CustomShape 61"/>
          <p:cNvSpPr/>
          <p:nvPr/>
        </p:nvSpPr>
        <p:spPr>
          <a:xfrm>
            <a:off x="1620000" y="239760"/>
            <a:ext cx="6300000" cy="48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Le Pelletier, 1930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13567</TotalTime>
  <Application>LibreOffice/7.6.4.1$Windows_X86_64 LibreOffice_project/e19e193f88cd6c0525a17fb7a176ed8e6a3e2aa1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2023-10-02T20:36:49Z</dcterms:created>
  <dc:creator>Pierre Huguet</dc:creator>
  <dc:description/>
  <dc:language>fr-FR</dc:language>
  <cp:lastModifiedBy/>
  <cp:lastPrinted>2023-11-05T14:41:53Z</cp:lastPrinted>
  <dcterms:modified xsi:type="dcterms:W3CDTF">2024-02-02T11:31:18Z</dcterms:modified>
  <cp:revision>616</cp:revision>
  <dc:subject/>
  <dc:title>Présentation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r8>2</vt:r8>
  </property>
  <property fmtid="{D5CDD505-2E9C-101B-9397-08002B2CF9AE}" pid="3" name="PresentationFormat">
    <vt:lpwstr>Affichage à l'écran (16:9)</vt:lpwstr>
  </property>
  <property fmtid="{D5CDD505-2E9C-101B-9397-08002B2CF9AE}" pid="4" name="Slides">
    <vt:r8>69</vt:r8>
  </property>
</Properties>
</file>